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Lst>
  <p:sldSz cx="10691813" cy="7559675"/>
  <p:notesSz cx="7559675" cy="10691813"/>
  <p:embeddedFontLst>
    <p:embeddedFont>
      <p:font typeface="Lato" panose="020F0502020204030203"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guide id="3" orient="horz" pos="1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p:cViewPr varScale="1">
        <p:scale>
          <a:sx n="96" d="100"/>
          <a:sy n="96" d="100"/>
        </p:scale>
        <p:origin x="1616" y="168"/>
      </p:cViewPr>
      <p:guideLst>
        <p:guide orient="horz" pos="2381"/>
        <p:guide pos="3368"/>
        <p:guide orient="horz" pos="11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a9af183f_0_53:notes"/>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a9af183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c4ae45d91_0_14:notes"/>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c4ae45d9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294732258_0_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29473225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319f6b03a_0_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319f6b0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319f6b03a_0_2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319f6b03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319f6b03a_0_5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319f6b03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c7a00de1f_0_40:notes"/>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c7a00de1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c7a00de1f_0_3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c7a00de1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c7a00de1f_0_17:notes"/>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c7a00de1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1574b8bab_0_18: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1574b8ba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14eaf7534_0_10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14eaf753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1574b8bab_0_2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1574b8ba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c4ae45d91_0_19: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c4ae45d9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d2f56d243_0_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d2f56d24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d2f56d243_0_24:notes"/>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d2f56d24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d2f56d243_0_1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d2f56d24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d2f56d243_0_1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d2f56d24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64478" y="1094388"/>
            <a:ext cx="9963000" cy="3016800"/>
          </a:xfrm>
          <a:prstGeom prst="rect">
            <a:avLst/>
          </a:prstGeom>
        </p:spPr>
        <p:txBody>
          <a:bodyPr spcFirstLastPara="1" wrap="square" lIns="116050" tIns="116050" rIns="116050" bIns="116050" anchor="b" anchorCtr="0">
            <a:no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a:endParaRPr/>
          </a:p>
        </p:txBody>
      </p:sp>
      <p:sp>
        <p:nvSpPr>
          <p:cNvPr id="11" name="Google Shape;11;p2"/>
          <p:cNvSpPr txBox="1">
            <a:spLocks noGrp="1"/>
          </p:cNvSpPr>
          <p:nvPr>
            <p:ph type="subTitle" idx="1"/>
          </p:nvPr>
        </p:nvSpPr>
        <p:spPr>
          <a:xfrm>
            <a:off x="364468" y="4165643"/>
            <a:ext cx="9963000" cy="1164900"/>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 name="Google Shape;12;p2"/>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64468" y="1625801"/>
            <a:ext cx="9963000" cy="288600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5200"/>
              <a:buNone/>
              <a:defRPr sz="15200"/>
            </a:lvl1pPr>
            <a:lvl2pPr lvl="1" algn="ctr">
              <a:spcBef>
                <a:spcPts val="0"/>
              </a:spcBef>
              <a:spcAft>
                <a:spcPts val="0"/>
              </a:spcAft>
              <a:buSzPts val="15200"/>
              <a:buNone/>
              <a:defRPr sz="15200"/>
            </a:lvl2pPr>
            <a:lvl3pPr lvl="2" algn="ctr">
              <a:spcBef>
                <a:spcPts val="0"/>
              </a:spcBef>
              <a:spcAft>
                <a:spcPts val="0"/>
              </a:spcAft>
              <a:buSzPts val="15200"/>
              <a:buNone/>
              <a:defRPr sz="15200"/>
            </a:lvl3pPr>
            <a:lvl4pPr lvl="3" algn="ctr">
              <a:spcBef>
                <a:spcPts val="0"/>
              </a:spcBef>
              <a:spcAft>
                <a:spcPts val="0"/>
              </a:spcAft>
              <a:buSzPts val="15200"/>
              <a:buNone/>
              <a:defRPr sz="15200"/>
            </a:lvl4pPr>
            <a:lvl5pPr lvl="4" algn="ctr">
              <a:spcBef>
                <a:spcPts val="0"/>
              </a:spcBef>
              <a:spcAft>
                <a:spcPts val="0"/>
              </a:spcAft>
              <a:buSzPts val="15200"/>
              <a:buNone/>
              <a:defRPr sz="15200"/>
            </a:lvl5pPr>
            <a:lvl6pPr lvl="5" algn="ctr">
              <a:spcBef>
                <a:spcPts val="0"/>
              </a:spcBef>
              <a:spcAft>
                <a:spcPts val="0"/>
              </a:spcAft>
              <a:buSzPts val="15200"/>
              <a:buNone/>
              <a:defRPr sz="15200"/>
            </a:lvl6pPr>
            <a:lvl7pPr lvl="6" algn="ctr">
              <a:spcBef>
                <a:spcPts val="0"/>
              </a:spcBef>
              <a:spcAft>
                <a:spcPts val="0"/>
              </a:spcAft>
              <a:buSzPts val="15200"/>
              <a:buNone/>
              <a:defRPr sz="15200"/>
            </a:lvl7pPr>
            <a:lvl8pPr lvl="7" algn="ctr">
              <a:spcBef>
                <a:spcPts val="0"/>
              </a:spcBef>
              <a:spcAft>
                <a:spcPts val="0"/>
              </a:spcAft>
              <a:buSzPts val="15200"/>
              <a:buNone/>
              <a:defRPr sz="15200"/>
            </a:lvl8pPr>
            <a:lvl9pPr lvl="8" algn="ctr">
              <a:spcBef>
                <a:spcPts val="0"/>
              </a:spcBef>
              <a:spcAft>
                <a:spcPts val="0"/>
              </a:spcAft>
              <a:buSzPts val="15200"/>
              <a:buNone/>
              <a:defRPr sz="15200"/>
            </a:lvl9pPr>
          </a:lstStyle>
          <a:p>
            <a:r>
              <a:t>xx%</a:t>
            </a:r>
          </a:p>
        </p:txBody>
      </p:sp>
      <p:sp>
        <p:nvSpPr>
          <p:cNvPr id="46" name="Google Shape;46;p11"/>
          <p:cNvSpPr txBox="1">
            <a:spLocks noGrp="1"/>
          </p:cNvSpPr>
          <p:nvPr>
            <p:ph type="body" idx="1"/>
          </p:nvPr>
        </p:nvSpPr>
        <p:spPr>
          <a:xfrm>
            <a:off x="364468" y="4633192"/>
            <a:ext cx="9963000" cy="1911900"/>
          </a:xfrm>
          <a:prstGeom prst="rect">
            <a:avLst/>
          </a:prstGeom>
        </p:spPr>
        <p:txBody>
          <a:bodyPr spcFirstLastPara="1" wrap="square" lIns="116050" tIns="116050" rIns="116050" bIns="116050" anchor="t" anchorCtr="0">
            <a:noAutofit/>
          </a:bodyPr>
          <a:lstStyle>
            <a:lvl1pPr marL="457200" lvl="0" indent="-374650" algn="ctr">
              <a:spcBef>
                <a:spcPts val="0"/>
              </a:spcBef>
              <a:spcAft>
                <a:spcPts val="0"/>
              </a:spcAft>
              <a:buSzPts val="2300"/>
              <a:buChar char="●"/>
              <a:defRPr/>
            </a:lvl1pPr>
            <a:lvl2pPr marL="914400" lvl="1" indent="-342900" algn="ctr">
              <a:spcBef>
                <a:spcPts val="2000"/>
              </a:spcBef>
              <a:spcAft>
                <a:spcPts val="0"/>
              </a:spcAft>
              <a:buSzPts val="1800"/>
              <a:buChar char="○"/>
              <a:defRPr/>
            </a:lvl2pPr>
            <a:lvl3pPr marL="1371600" lvl="2" indent="-342900" algn="ctr">
              <a:spcBef>
                <a:spcPts val="2000"/>
              </a:spcBef>
              <a:spcAft>
                <a:spcPts val="0"/>
              </a:spcAft>
              <a:buSzPts val="1800"/>
              <a:buChar char="■"/>
              <a:defRPr/>
            </a:lvl3pPr>
            <a:lvl4pPr marL="1828800" lvl="3" indent="-342900" algn="ctr">
              <a:spcBef>
                <a:spcPts val="2000"/>
              </a:spcBef>
              <a:spcAft>
                <a:spcPts val="0"/>
              </a:spcAft>
              <a:buSzPts val="1800"/>
              <a:buChar char="●"/>
              <a:defRPr/>
            </a:lvl4pPr>
            <a:lvl5pPr marL="2286000" lvl="4" indent="-342900" algn="ctr">
              <a:spcBef>
                <a:spcPts val="2000"/>
              </a:spcBef>
              <a:spcAft>
                <a:spcPts val="0"/>
              </a:spcAft>
              <a:buSzPts val="1800"/>
              <a:buChar char="○"/>
              <a:defRPr/>
            </a:lvl5pPr>
            <a:lvl6pPr marL="2743200" lvl="5" indent="-342900" algn="ctr">
              <a:spcBef>
                <a:spcPts val="2000"/>
              </a:spcBef>
              <a:spcAft>
                <a:spcPts val="0"/>
              </a:spcAft>
              <a:buSzPts val="1800"/>
              <a:buChar char="■"/>
              <a:defRPr/>
            </a:lvl6pPr>
            <a:lvl7pPr marL="3200400" lvl="6" indent="-342900" algn="ctr">
              <a:spcBef>
                <a:spcPts val="2000"/>
              </a:spcBef>
              <a:spcAft>
                <a:spcPts val="0"/>
              </a:spcAft>
              <a:buSzPts val="1800"/>
              <a:buChar char="●"/>
              <a:defRPr/>
            </a:lvl7pPr>
            <a:lvl8pPr marL="3657600" lvl="7" indent="-342900" algn="ctr">
              <a:spcBef>
                <a:spcPts val="2000"/>
              </a:spcBef>
              <a:spcAft>
                <a:spcPts val="0"/>
              </a:spcAft>
              <a:buSzPts val="1800"/>
              <a:buChar char="○"/>
              <a:defRPr/>
            </a:lvl8pPr>
            <a:lvl9pPr marL="4114800" lvl="8" indent="-342900" algn="ctr">
              <a:spcBef>
                <a:spcPts val="2000"/>
              </a:spcBef>
              <a:spcAft>
                <a:spcPts val="2000"/>
              </a:spcAft>
              <a:buSzPts val="1800"/>
              <a:buChar char="■"/>
              <a:defRPr/>
            </a:lvl9pPr>
          </a:lstStyle>
          <a:p>
            <a:endParaRPr/>
          </a:p>
        </p:txBody>
      </p:sp>
      <p:sp>
        <p:nvSpPr>
          <p:cNvPr id="47" name="Google Shape;47;p11"/>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64468" y="3161354"/>
            <a:ext cx="9963000" cy="1237200"/>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600"/>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a:endParaRPr/>
          </a:p>
        </p:txBody>
      </p:sp>
      <p:sp>
        <p:nvSpPr>
          <p:cNvPr id="15" name="Google Shape;15;p3"/>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364468" y="1693927"/>
            <a:ext cx="9963000" cy="5021400"/>
          </a:xfrm>
          <a:prstGeom prst="rect">
            <a:avLst/>
          </a:prstGeom>
        </p:spPr>
        <p:txBody>
          <a:bodyPr spcFirstLastPara="1" wrap="square" lIns="116050" tIns="116050" rIns="116050" bIns="116050" anchor="t" anchorCtr="0">
            <a:noAutofit/>
          </a:bodyPr>
          <a:lstStyle>
            <a:lvl1pPr marL="457200" lvl="0" indent="-374650">
              <a:spcBef>
                <a:spcPts val="0"/>
              </a:spcBef>
              <a:spcAft>
                <a:spcPts val="0"/>
              </a:spcAft>
              <a:buSzPts val="2300"/>
              <a:buChar char="●"/>
              <a:defRPr/>
            </a:lvl1pPr>
            <a:lvl2pPr marL="914400" lvl="1" indent="-342900">
              <a:spcBef>
                <a:spcPts val="2000"/>
              </a:spcBef>
              <a:spcAft>
                <a:spcPts val="0"/>
              </a:spcAft>
              <a:buSzPts val="1800"/>
              <a:buChar char="○"/>
              <a:defRPr/>
            </a:lvl2pPr>
            <a:lvl3pPr marL="1371600" lvl="2" indent="-342900">
              <a:spcBef>
                <a:spcPts val="2000"/>
              </a:spcBef>
              <a:spcAft>
                <a:spcPts val="0"/>
              </a:spcAft>
              <a:buSzPts val="1800"/>
              <a:buChar char="■"/>
              <a:defRPr/>
            </a:lvl3pPr>
            <a:lvl4pPr marL="1828800" lvl="3" indent="-342900">
              <a:spcBef>
                <a:spcPts val="2000"/>
              </a:spcBef>
              <a:spcAft>
                <a:spcPts val="0"/>
              </a:spcAft>
              <a:buSzPts val="1800"/>
              <a:buChar char="●"/>
              <a:defRPr/>
            </a:lvl4pPr>
            <a:lvl5pPr marL="2286000" lvl="4" indent="-342900">
              <a:spcBef>
                <a:spcPts val="2000"/>
              </a:spcBef>
              <a:spcAft>
                <a:spcPts val="0"/>
              </a:spcAft>
              <a:buSzPts val="1800"/>
              <a:buChar char="○"/>
              <a:defRPr/>
            </a:lvl5pPr>
            <a:lvl6pPr marL="2743200" lvl="5" indent="-342900">
              <a:spcBef>
                <a:spcPts val="2000"/>
              </a:spcBef>
              <a:spcAft>
                <a:spcPts val="0"/>
              </a:spcAft>
              <a:buSzPts val="1800"/>
              <a:buChar char="■"/>
              <a:defRPr/>
            </a:lvl6pPr>
            <a:lvl7pPr marL="3200400" lvl="6" indent="-342900">
              <a:spcBef>
                <a:spcPts val="2000"/>
              </a:spcBef>
              <a:spcAft>
                <a:spcPts val="0"/>
              </a:spcAft>
              <a:buSzPts val="1800"/>
              <a:buChar char="●"/>
              <a:defRPr/>
            </a:lvl7pPr>
            <a:lvl8pPr marL="3657600" lvl="7" indent="-342900">
              <a:spcBef>
                <a:spcPts val="2000"/>
              </a:spcBef>
              <a:spcAft>
                <a:spcPts val="0"/>
              </a:spcAft>
              <a:buSzPts val="1800"/>
              <a:buChar char="○"/>
              <a:defRPr/>
            </a:lvl8pPr>
            <a:lvl9pPr marL="4114800" lvl="8" indent="-342900">
              <a:spcBef>
                <a:spcPts val="2000"/>
              </a:spcBef>
              <a:spcAft>
                <a:spcPts val="2000"/>
              </a:spcAft>
              <a:buSzPts val="1800"/>
              <a:buChar char="■"/>
              <a:defRPr/>
            </a:lvl9pPr>
          </a:lstStyle>
          <a:p>
            <a:endParaRPr/>
          </a:p>
        </p:txBody>
      </p:sp>
      <p:sp>
        <p:nvSpPr>
          <p:cNvPr id="19" name="Google Shape;19;p4"/>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2" name="Google Shape;22;p5"/>
          <p:cNvSpPr txBox="1">
            <a:spLocks noGrp="1"/>
          </p:cNvSpPr>
          <p:nvPr>
            <p:ph type="body" idx="1"/>
          </p:nvPr>
        </p:nvSpPr>
        <p:spPr>
          <a:xfrm>
            <a:off x="364468" y="1693927"/>
            <a:ext cx="4677000" cy="5021400"/>
          </a:xfrm>
          <a:prstGeom prst="rect">
            <a:avLst/>
          </a:prstGeom>
        </p:spPr>
        <p:txBody>
          <a:bodyPr spcFirstLastPara="1" wrap="square" lIns="116050" tIns="116050" rIns="116050" bIns="116050" anchor="t" anchorCtr="0">
            <a:noAutofit/>
          </a:bodyPr>
          <a:lstStyle>
            <a:lvl1pPr marL="457200" lvl="0" indent="-342900">
              <a:spcBef>
                <a:spcPts val="0"/>
              </a:spcBef>
              <a:spcAft>
                <a:spcPts val="0"/>
              </a:spcAft>
              <a:buSzPts val="1800"/>
              <a:buChar char="●"/>
              <a:defRPr sz="18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3" name="Google Shape;23;p5"/>
          <p:cNvSpPr txBox="1">
            <a:spLocks noGrp="1"/>
          </p:cNvSpPr>
          <p:nvPr>
            <p:ph type="body" idx="2"/>
          </p:nvPr>
        </p:nvSpPr>
        <p:spPr>
          <a:xfrm>
            <a:off x="5650483" y="1693927"/>
            <a:ext cx="4677000" cy="5021400"/>
          </a:xfrm>
          <a:prstGeom prst="rect">
            <a:avLst/>
          </a:prstGeom>
        </p:spPr>
        <p:txBody>
          <a:bodyPr spcFirstLastPara="1" wrap="square" lIns="116050" tIns="116050" rIns="116050" bIns="116050" anchor="t" anchorCtr="0">
            <a:noAutofit/>
          </a:bodyPr>
          <a:lstStyle>
            <a:lvl1pPr marL="457200" lvl="0" indent="-342900">
              <a:spcBef>
                <a:spcPts val="0"/>
              </a:spcBef>
              <a:spcAft>
                <a:spcPts val="0"/>
              </a:spcAft>
              <a:buSzPts val="1800"/>
              <a:buChar char="●"/>
              <a:defRPr sz="18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4" name="Google Shape;24;p5"/>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7" name="Google Shape;27;p6"/>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64468" y="816630"/>
            <a:ext cx="3283500" cy="1110600"/>
          </a:xfrm>
          <a:prstGeom prst="rect">
            <a:avLst/>
          </a:prstGeom>
        </p:spPr>
        <p:txBody>
          <a:bodyPr spcFirstLastPara="1" wrap="square" lIns="116050" tIns="116050" rIns="116050" bIns="116050"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64468" y="2042457"/>
            <a:ext cx="3283500" cy="4673100"/>
          </a:xfrm>
          <a:prstGeom prst="rect">
            <a:avLst/>
          </a:prstGeom>
        </p:spPr>
        <p:txBody>
          <a:bodyPr spcFirstLastPara="1" wrap="square" lIns="116050" tIns="116050" rIns="116050" bIns="116050" anchor="t" anchorCtr="0">
            <a:noAutofit/>
          </a:bodyPr>
          <a:lstStyle>
            <a:lvl1pPr marL="457200" lvl="0" indent="-323850">
              <a:spcBef>
                <a:spcPts val="0"/>
              </a:spcBef>
              <a:spcAft>
                <a:spcPts val="0"/>
              </a:spcAft>
              <a:buSzPts val="1500"/>
              <a:buChar char="●"/>
              <a:defRPr sz="15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31" name="Google Shape;31;p7"/>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73245" y="661638"/>
            <a:ext cx="7445700" cy="6012600"/>
          </a:xfrm>
          <a:prstGeom prst="rect">
            <a:avLst/>
          </a:prstGeom>
        </p:spPr>
        <p:txBody>
          <a:bodyPr spcFirstLastPara="1" wrap="square" lIns="116050" tIns="116050" rIns="116050" bIns="116050" anchor="ctr" anchorCtr="0">
            <a:noAutofit/>
          </a:bodyPr>
          <a:lstStyle>
            <a:lvl1pPr lvl="0">
              <a:spcBef>
                <a:spcPts val="0"/>
              </a:spcBef>
              <a:spcAft>
                <a:spcPts val="0"/>
              </a:spcAft>
              <a:buSzPts val="6100"/>
              <a:buNone/>
              <a:defRPr sz="6100"/>
            </a:lvl1pPr>
            <a:lvl2pPr lvl="1">
              <a:spcBef>
                <a:spcPts val="0"/>
              </a:spcBef>
              <a:spcAft>
                <a:spcPts val="0"/>
              </a:spcAft>
              <a:buSzPts val="6100"/>
              <a:buNone/>
              <a:defRPr sz="6100"/>
            </a:lvl2pPr>
            <a:lvl3pPr lvl="2">
              <a:spcBef>
                <a:spcPts val="0"/>
              </a:spcBef>
              <a:spcAft>
                <a:spcPts val="0"/>
              </a:spcAft>
              <a:buSzPts val="6100"/>
              <a:buNone/>
              <a:defRPr sz="6100"/>
            </a:lvl3pPr>
            <a:lvl4pPr lvl="3">
              <a:spcBef>
                <a:spcPts val="0"/>
              </a:spcBef>
              <a:spcAft>
                <a:spcPts val="0"/>
              </a:spcAft>
              <a:buSzPts val="6100"/>
              <a:buNone/>
              <a:defRPr sz="6100"/>
            </a:lvl4pPr>
            <a:lvl5pPr lvl="4">
              <a:spcBef>
                <a:spcPts val="0"/>
              </a:spcBef>
              <a:spcAft>
                <a:spcPts val="0"/>
              </a:spcAft>
              <a:buSzPts val="6100"/>
              <a:buNone/>
              <a:defRPr sz="6100"/>
            </a:lvl5pPr>
            <a:lvl6pPr lvl="5">
              <a:spcBef>
                <a:spcPts val="0"/>
              </a:spcBef>
              <a:spcAft>
                <a:spcPts val="0"/>
              </a:spcAft>
              <a:buSzPts val="6100"/>
              <a:buNone/>
              <a:defRPr sz="6100"/>
            </a:lvl6pPr>
            <a:lvl7pPr lvl="6">
              <a:spcBef>
                <a:spcPts val="0"/>
              </a:spcBef>
              <a:spcAft>
                <a:spcPts val="0"/>
              </a:spcAft>
              <a:buSzPts val="6100"/>
              <a:buNone/>
              <a:defRPr sz="6100"/>
            </a:lvl7pPr>
            <a:lvl8pPr lvl="7">
              <a:spcBef>
                <a:spcPts val="0"/>
              </a:spcBef>
              <a:spcAft>
                <a:spcPts val="0"/>
              </a:spcAft>
              <a:buSzPts val="6100"/>
              <a:buNone/>
              <a:defRPr sz="6100"/>
            </a:lvl8pPr>
            <a:lvl9pPr lvl="8">
              <a:spcBef>
                <a:spcPts val="0"/>
              </a:spcBef>
              <a:spcAft>
                <a:spcPts val="0"/>
              </a:spcAft>
              <a:buSzPts val="6100"/>
              <a:buNone/>
              <a:defRPr sz="6100"/>
            </a:lvl9pPr>
          </a:lstStyle>
          <a:p>
            <a:endParaRPr/>
          </a:p>
        </p:txBody>
      </p:sp>
      <p:sp>
        <p:nvSpPr>
          <p:cNvPr id="34" name="Google Shape;34;p8"/>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346000" y="-184"/>
            <a:ext cx="5346000" cy="7560000"/>
          </a:xfrm>
          <a:prstGeom prst="rect">
            <a:avLst/>
          </a:prstGeom>
          <a:solidFill>
            <a:schemeClr val="lt2"/>
          </a:solidFill>
          <a:ln>
            <a:noFill/>
          </a:ln>
        </p:spPr>
        <p:txBody>
          <a:bodyPr spcFirstLastPara="1" wrap="square" lIns="116050" tIns="116050" rIns="116050" bIns="1160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10447" y="1812541"/>
            <a:ext cx="4730100" cy="2178600"/>
          </a:xfrm>
          <a:prstGeom prst="rect">
            <a:avLst/>
          </a:prstGeom>
        </p:spPr>
        <p:txBody>
          <a:bodyPr spcFirstLastPara="1" wrap="square" lIns="116050" tIns="116050" rIns="116050" bIns="116050" anchor="b" anchorCtr="0">
            <a:no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endParaRPr/>
          </a:p>
        </p:txBody>
      </p:sp>
      <p:sp>
        <p:nvSpPr>
          <p:cNvPr id="38" name="Google Shape;38;p9"/>
          <p:cNvSpPr txBox="1">
            <a:spLocks noGrp="1"/>
          </p:cNvSpPr>
          <p:nvPr>
            <p:ph type="subTitle" idx="1"/>
          </p:nvPr>
        </p:nvSpPr>
        <p:spPr>
          <a:xfrm>
            <a:off x="310447" y="4120005"/>
            <a:ext cx="4730100" cy="1815300"/>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endParaRPr/>
          </a:p>
        </p:txBody>
      </p:sp>
      <p:sp>
        <p:nvSpPr>
          <p:cNvPr id="39" name="Google Shape;39;p9"/>
          <p:cNvSpPr txBox="1">
            <a:spLocks noGrp="1"/>
          </p:cNvSpPr>
          <p:nvPr>
            <p:ph type="body" idx="2"/>
          </p:nvPr>
        </p:nvSpPr>
        <p:spPr>
          <a:xfrm>
            <a:off x="5775715" y="1064257"/>
            <a:ext cx="4486500" cy="5431200"/>
          </a:xfrm>
          <a:prstGeom prst="rect">
            <a:avLst/>
          </a:prstGeom>
        </p:spPr>
        <p:txBody>
          <a:bodyPr spcFirstLastPara="1" wrap="square" lIns="116050" tIns="116050" rIns="116050" bIns="116050" anchor="ctr" anchorCtr="0">
            <a:noAutofit/>
          </a:bodyPr>
          <a:lstStyle>
            <a:lvl1pPr marL="457200" lvl="0" indent="-374650">
              <a:spcBef>
                <a:spcPts val="0"/>
              </a:spcBef>
              <a:spcAft>
                <a:spcPts val="0"/>
              </a:spcAft>
              <a:buSzPts val="2300"/>
              <a:buChar char="●"/>
              <a:defRPr/>
            </a:lvl1pPr>
            <a:lvl2pPr marL="914400" lvl="1" indent="-342900">
              <a:spcBef>
                <a:spcPts val="2000"/>
              </a:spcBef>
              <a:spcAft>
                <a:spcPts val="0"/>
              </a:spcAft>
              <a:buSzPts val="1800"/>
              <a:buChar char="○"/>
              <a:defRPr/>
            </a:lvl2pPr>
            <a:lvl3pPr marL="1371600" lvl="2" indent="-342900">
              <a:spcBef>
                <a:spcPts val="2000"/>
              </a:spcBef>
              <a:spcAft>
                <a:spcPts val="0"/>
              </a:spcAft>
              <a:buSzPts val="1800"/>
              <a:buChar char="■"/>
              <a:defRPr/>
            </a:lvl3pPr>
            <a:lvl4pPr marL="1828800" lvl="3" indent="-342900">
              <a:spcBef>
                <a:spcPts val="2000"/>
              </a:spcBef>
              <a:spcAft>
                <a:spcPts val="0"/>
              </a:spcAft>
              <a:buSzPts val="1800"/>
              <a:buChar char="●"/>
              <a:defRPr/>
            </a:lvl4pPr>
            <a:lvl5pPr marL="2286000" lvl="4" indent="-342900">
              <a:spcBef>
                <a:spcPts val="2000"/>
              </a:spcBef>
              <a:spcAft>
                <a:spcPts val="0"/>
              </a:spcAft>
              <a:buSzPts val="1800"/>
              <a:buChar char="○"/>
              <a:defRPr/>
            </a:lvl5pPr>
            <a:lvl6pPr marL="2743200" lvl="5" indent="-342900">
              <a:spcBef>
                <a:spcPts val="2000"/>
              </a:spcBef>
              <a:spcAft>
                <a:spcPts val="0"/>
              </a:spcAft>
              <a:buSzPts val="1800"/>
              <a:buChar char="■"/>
              <a:defRPr/>
            </a:lvl6pPr>
            <a:lvl7pPr marL="3200400" lvl="6" indent="-342900">
              <a:spcBef>
                <a:spcPts val="2000"/>
              </a:spcBef>
              <a:spcAft>
                <a:spcPts val="0"/>
              </a:spcAft>
              <a:buSzPts val="1800"/>
              <a:buChar char="●"/>
              <a:defRPr/>
            </a:lvl7pPr>
            <a:lvl8pPr marL="3657600" lvl="7" indent="-342900">
              <a:spcBef>
                <a:spcPts val="2000"/>
              </a:spcBef>
              <a:spcAft>
                <a:spcPts val="0"/>
              </a:spcAft>
              <a:buSzPts val="1800"/>
              <a:buChar char="○"/>
              <a:defRPr/>
            </a:lvl8pPr>
            <a:lvl9pPr marL="4114800" lvl="8" indent="-342900">
              <a:spcBef>
                <a:spcPts val="2000"/>
              </a:spcBef>
              <a:spcAft>
                <a:spcPts val="2000"/>
              </a:spcAft>
              <a:buSzPts val="1800"/>
              <a:buChar char="■"/>
              <a:defRPr/>
            </a:lvl9pPr>
          </a:lstStyle>
          <a:p>
            <a:endParaRPr/>
          </a:p>
        </p:txBody>
      </p:sp>
      <p:sp>
        <p:nvSpPr>
          <p:cNvPr id="40" name="Google Shape;40;p9"/>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64468" y="6218168"/>
            <a:ext cx="7014300" cy="889500"/>
          </a:xfrm>
          <a:prstGeom prst="rect">
            <a:avLst/>
          </a:prstGeom>
        </p:spPr>
        <p:txBody>
          <a:bodyPr spcFirstLastPara="1" wrap="square" lIns="116050" tIns="116050" rIns="116050" bIns="116050" anchor="ctr" anchorCtr="0">
            <a:noAutofit/>
          </a:bodyPr>
          <a:lstStyle>
            <a:lvl1pPr marL="457200" lvl="0" indent="-228600">
              <a:lnSpc>
                <a:spcPct val="100000"/>
              </a:lnSpc>
              <a:spcBef>
                <a:spcPts val="0"/>
              </a:spcBef>
              <a:spcAft>
                <a:spcPts val="0"/>
              </a:spcAft>
              <a:buSzPts val="2300"/>
              <a:buNone/>
              <a:defRPr/>
            </a:lvl1pPr>
          </a:lstStyle>
          <a:p>
            <a:endParaRPr/>
          </a:p>
        </p:txBody>
      </p:sp>
      <p:sp>
        <p:nvSpPr>
          <p:cNvPr id="43" name="Google Shape;43;p10"/>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468" y="654105"/>
            <a:ext cx="9963000" cy="841800"/>
          </a:xfrm>
          <a:prstGeom prst="rect">
            <a:avLst/>
          </a:prstGeom>
          <a:noFill/>
          <a:ln>
            <a:noFill/>
          </a:ln>
        </p:spPr>
        <p:txBody>
          <a:bodyPr spcFirstLastPara="1" wrap="square" lIns="116050" tIns="116050" rIns="116050" bIns="116050" anchor="t" anchorCtr="0">
            <a:no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7" name="Google Shape;7;p1"/>
          <p:cNvSpPr txBox="1">
            <a:spLocks noGrp="1"/>
          </p:cNvSpPr>
          <p:nvPr>
            <p:ph type="body" idx="1"/>
          </p:nvPr>
        </p:nvSpPr>
        <p:spPr>
          <a:xfrm>
            <a:off x="364468" y="1693927"/>
            <a:ext cx="9963000" cy="5021400"/>
          </a:xfrm>
          <a:prstGeom prst="rect">
            <a:avLst/>
          </a:prstGeom>
          <a:noFill/>
          <a:ln>
            <a:noFill/>
          </a:ln>
        </p:spPr>
        <p:txBody>
          <a:bodyPr spcFirstLastPara="1" wrap="square" lIns="116050" tIns="116050" rIns="116050" bIns="116050" anchor="t" anchorCtr="0">
            <a:noAutofit/>
          </a:bodyPr>
          <a:lstStyle>
            <a:lvl1pPr marL="457200" lvl="0" indent="-374650">
              <a:lnSpc>
                <a:spcPct val="115000"/>
              </a:lnSpc>
              <a:spcBef>
                <a:spcPts val="0"/>
              </a:spcBef>
              <a:spcAft>
                <a:spcPts val="0"/>
              </a:spcAft>
              <a:buClr>
                <a:schemeClr val="dk2"/>
              </a:buClr>
              <a:buSzPts val="2300"/>
              <a:buChar char="●"/>
              <a:defRPr sz="2300">
                <a:solidFill>
                  <a:schemeClr val="dk2"/>
                </a:solidFill>
              </a:defRPr>
            </a:lvl1pPr>
            <a:lvl2pPr marL="914400" lvl="1" indent="-342900">
              <a:lnSpc>
                <a:spcPct val="115000"/>
              </a:lnSpc>
              <a:spcBef>
                <a:spcPts val="2000"/>
              </a:spcBef>
              <a:spcAft>
                <a:spcPts val="0"/>
              </a:spcAft>
              <a:buClr>
                <a:schemeClr val="dk2"/>
              </a:buClr>
              <a:buSzPts val="1800"/>
              <a:buChar char="○"/>
              <a:defRPr sz="1800">
                <a:solidFill>
                  <a:schemeClr val="dk2"/>
                </a:solidFill>
              </a:defRPr>
            </a:lvl2pPr>
            <a:lvl3pPr marL="1371600" lvl="2" indent="-342900">
              <a:lnSpc>
                <a:spcPct val="115000"/>
              </a:lnSpc>
              <a:spcBef>
                <a:spcPts val="2000"/>
              </a:spcBef>
              <a:spcAft>
                <a:spcPts val="0"/>
              </a:spcAft>
              <a:buClr>
                <a:schemeClr val="dk2"/>
              </a:buClr>
              <a:buSzPts val="1800"/>
              <a:buChar char="■"/>
              <a:defRPr sz="1800">
                <a:solidFill>
                  <a:schemeClr val="dk2"/>
                </a:solidFill>
              </a:defRPr>
            </a:lvl3pPr>
            <a:lvl4pPr marL="1828800" lvl="3" indent="-342900">
              <a:lnSpc>
                <a:spcPct val="115000"/>
              </a:lnSpc>
              <a:spcBef>
                <a:spcPts val="2000"/>
              </a:spcBef>
              <a:spcAft>
                <a:spcPts val="0"/>
              </a:spcAft>
              <a:buClr>
                <a:schemeClr val="dk2"/>
              </a:buClr>
              <a:buSzPts val="1800"/>
              <a:buChar char="●"/>
              <a:defRPr sz="1800">
                <a:solidFill>
                  <a:schemeClr val="dk2"/>
                </a:solidFill>
              </a:defRPr>
            </a:lvl4pPr>
            <a:lvl5pPr marL="2286000" lvl="4" indent="-342900">
              <a:lnSpc>
                <a:spcPct val="115000"/>
              </a:lnSpc>
              <a:spcBef>
                <a:spcPts val="2000"/>
              </a:spcBef>
              <a:spcAft>
                <a:spcPts val="0"/>
              </a:spcAft>
              <a:buClr>
                <a:schemeClr val="dk2"/>
              </a:buClr>
              <a:buSzPts val="1800"/>
              <a:buChar char="○"/>
              <a:defRPr sz="1800">
                <a:solidFill>
                  <a:schemeClr val="dk2"/>
                </a:solidFill>
              </a:defRPr>
            </a:lvl5pPr>
            <a:lvl6pPr marL="2743200" lvl="5" indent="-342900">
              <a:lnSpc>
                <a:spcPct val="115000"/>
              </a:lnSpc>
              <a:spcBef>
                <a:spcPts val="2000"/>
              </a:spcBef>
              <a:spcAft>
                <a:spcPts val="0"/>
              </a:spcAft>
              <a:buClr>
                <a:schemeClr val="dk2"/>
              </a:buClr>
              <a:buSzPts val="1800"/>
              <a:buChar char="■"/>
              <a:defRPr sz="1800">
                <a:solidFill>
                  <a:schemeClr val="dk2"/>
                </a:solidFill>
              </a:defRPr>
            </a:lvl6pPr>
            <a:lvl7pPr marL="3200400" lvl="6" indent="-342900">
              <a:lnSpc>
                <a:spcPct val="115000"/>
              </a:lnSpc>
              <a:spcBef>
                <a:spcPts val="2000"/>
              </a:spcBef>
              <a:spcAft>
                <a:spcPts val="0"/>
              </a:spcAft>
              <a:buClr>
                <a:schemeClr val="dk2"/>
              </a:buClr>
              <a:buSzPts val="1800"/>
              <a:buChar char="●"/>
              <a:defRPr sz="1800">
                <a:solidFill>
                  <a:schemeClr val="dk2"/>
                </a:solidFill>
              </a:defRPr>
            </a:lvl7pPr>
            <a:lvl8pPr marL="3657600" lvl="7" indent="-342900">
              <a:lnSpc>
                <a:spcPct val="115000"/>
              </a:lnSpc>
              <a:spcBef>
                <a:spcPts val="2000"/>
              </a:spcBef>
              <a:spcAft>
                <a:spcPts val="0"/>
              </a:spcAft>
              <a:buClr>
                <a:schemeClr val="dk2"/>
              </a:buClr>
              <a:buSzPts val="1800"/>
              <a:buChar char="○"/>
              <a:defRPr sz="1800">
                <a:solidFill>
                  <a:schemeClr val="dk2"/>
                </a:solidFill>
              </a:defRPr>
            </a:lvl8pPr>
            <a:lvl9pPr marL="4114800" lvl="8" indent="-342900">
              <a:lnSpc>
                <a:spcPct val="115000"/>
              </a:lnSpc>
              <a:spcBef>
                <a:spcPts val="2000"/>
              </a:spcBef>
              <a:spcAft>
                <a:spcPts val="2000"/>
              </a:spcAft>
              <a:buClr>
                <a:schemeClr val="dk2"/>
              </a:buClr>
              <a:buSzPts val="1800"/>
              <a:buChar char="■"/>
              <a:defRPr sz="1800">
                <a:solidFill>
                  <a:schemeClr val="dk2"/>
                </a:solidFill>
              </a:defRPr>
            </a:lvl9pPr>
          </a:lstStyle>
          <a:p>
            <a:endParaRPr/>
          </a:p>
        </p:txBody>
      </p:sp>
      <p:sp>
        <p:nvSpPr>
          <p:cNvPr id="8" name="Google Shape;8;p1"/>
          <p:cNvSpPr txBox="1">
            <a:spLocks noGrp="1"/>
          </p:cNvSpPr>
          <p:nvPr>
            <p:ph type="sldNum" idx="12"/>
          </p:nvPr>
        </p:nvSpPr>
        <p:spPr>
          <a:xfrm>
            <a:off x="9906772" y="6854072"/>
            <a:ext cx="641700" cy="578400"/>
          </a:xfrm>
          <a:prstGeom prst="rect">
            <a:avLst/>
          </a:prstGeom>
          <a:noFill/>
          <a:ln>
            <a:noFill/>
          </a:ln>
        </p:spPr>
        <p:txBody>
          <a:bodyPr spcFirstLastPara="1" wrap="square" lIns="116050" tIns="116050" rIns="116050" bIns="11605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kq-mSbjim_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10650"/>
            <a:ext cx="10692000" cy="7581300"/>
          </a:xfrm>
          <a:prstGeom prst="rect">
            <a:avLst/>
          </a:prstGeom>
          <a:solidFill>
            <a:srgbClr val="F4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419550" y="412800"/>
            <a:ext cx="9852900" cy="6734400"/>
          </a:xfrm>
          <a:prstGeom prst="rect">
            <a:avLst/>
          </a:prstGeom>
          <a:noFill/>
          <a:ln w="19050" cap="flat" cmpd="sng">
            <a:solidFill>
              <a:srgbClr val="C0A358"/>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 name="Google Shape;56;p13"/>
          <p:cNvPicPr preferRelativeResize="0"/>
          <p:nvPr/>
        </p:nvPicPr>
        <p:blipFill rotWithShape="1">
          <a:blip r:embed="rId3">
            <a:alphaModFix/>
          </a:blip>
          <a:srcRect/>
          <a:stretch/>
        </p:blipFill>
        <p:spPr>
          <a:xfrm>
            <a:off x="3943825" y="2592225"/>
            <a:ext cx="2804350" cy="1399525"/>
          </a:xfrm>
          <a:prstGeom prst="rect">
            <a:avLst/>
          </a:prstGeom>
          <a:noFill/>
          <a:ln>
            <a:noFill/>
          </a:ln>
        </p:spPr>
      </p:pic>
      <p:sp>
        <p:nvSpPr>
          <p:cNvPr id="57" name="Google Shape;57;p13"/>
          <p:cNvSpPr txBox="1">
            <a:spLocks noGrp="1"/>
          </p:cNvSpPr>
          <p:nvPr>
            <p:ph type="title" idx="4294967295"/>
          </p:nvPr>
        </p:nvSpPr>
        <p:spPr>
          <a:xfrm>
            <a:off x="4788100" y="4407875"/>
            <a:ext cx="1215600" cy="465000"/>
          </a:xfrm>
          <a:prstGeom prst="rect">
            <a:avLst/>
          </a:prstGeom>
        </p:spPr>
        <p:txBody>
          <a:bodyPr spcFirstLastPara="1" wrap="square" lIns="116050" tIns="116050" rIns="116050" bIns="116050" anchor="t" anchorCtr="0">
            <a:noAutofit/>
          </a:bodyPr>
          <a:lstStyle/>
          <a:p>
            <a:pPr marL="0" lvl="0" indent="0" algn="ctr" rtl="0">
              <a:spcBef>
                <a:spcPts val="0"/>
              </a:spcBef>
              <a:spcAft>
                <a:spcPts val="0"/>
              </a:spcAft>
              <a:buNone/>
            </a:pPr>
            <a:r>
              <a:rPr lang="en-GB" sz="1400" b="1" i="1">
                <a:solidFill>
                  <a:srgbClr val="C0A358"/>
                </a:solidFill>
                <a:latin typeface="Lato"/>
                <a:ea typeface="Lato"/>
                <a:cs typeface="Lato"/>
                <a:sym typeface="Lato"/>
              </a:rPr>
              <a:t>An overview </a:t>
            </a:r>
            <a:endParaRPr sz="2700" b="1" i="1">
              <a:solidFill>
                <a:srgbClr val="C0A358"/>
              </a:solidFill>
              <a:latin typeface="Lato"/>
              <a:ea typeface="Lato"/>
              <a:cs typeface="Lato"/>
              <a:sym typeface="Lato"/>
            </a:endParaRPr>
          </a:p>
        </p:txBody>
      </p:sp>
      <p:cxnSp>
        <p:nvCxnSpPr>
          <p:cNvPr id="58" name="Google Shape;58;p13"/>
          <p:cNvCxnSpPr/>
          <p:nvPr/>
        </p:nvCxnSpPr>
        <p:spPr>
          <a:xfrm rot="10800000" flipH="1">
            <a:off x="4572400" y="4278725"/>
            <a:ext cx="1647000" cy="2100"/>
          </a:xfrm>
          <a:prstGeom prst="straightConnector1">
            <a:avLst/>
          </a:prstGeom>
          <a:noFill/>
          <a:ln w="19050" cap="flat" cmpd="sng">
            <a:solidFill>
              <a:srgbClr val="C0A358"/>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3"/>
          <p:cNvPicPr preferRelativeResize="0"/>
          <p:nvPr/>
        </p:nvPicPr>
        <p:blipFill rotWithShape="1">
          <a:blip r:embed="rId3">
            <a:alphaModFix/>
          </a:blip>
          <a:srcRect l="15463" t="1273" r="2976"/>
          <a:stretch/>
        </p:blipFill>
        <p:spPr>
          <a:xfrm>
            <a:off x="0" y="0"/>
            <a:ext cx="10691999" cy="7560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853925" y="462588"/>
            <a:ext cx="9678600" cy="841800"/>
          </a:xfrm>
          <a:prstGeom prst="rect">
            <a:avLst/>
          </a:prstGeom>
        </p:spPr>
        <p:txBody>
          <a:bodyPr spcFirstLastPara="1" wrap="square" lIns="116050" tIns="116050" rIns="116050" bIns="116050" anchor="t" anchorCtr="0">
            <a:noAutofit/>
          </a:bodyPr>
          <a:lstStyle/>
          <a:p>
            <a:pPr marL="0" lvl="0" indent="0" algn="l" rtl="0">
              <a:spcBef>
                <a:spcPts val="0"/>
              </a:spcBef>
              <a:spcAft>
                <a:spcPts val="0"/>
              </a:spcAft>
              <a:buNone/>
            </a:pPr>
            <a:r>
              <a:rPr lang="en-GB" sz="2300" b="1" i="1" dirty="0">
                <a:solidFill>
                  <a:srgbClr val="C0A358"/>
                </a:solidFill>
                <a:latin typeface="Lato"/>
                <a:ea typeface="Lato"/>
                <a:cs typeface="Lato"/>
                <a:sym typeface="Lato"/>
              </a:rPr>
              <a:t>Backsberg Premium Range</a:t>
            </a:r>
            <a:endParaRPr i="1" dirty="0">
              <a:solidFill>
                <a:srgbClr val="C0A358"/>
              </a:solidFill>
              <a:latin typeface="Lato"/>
              <a:ea typeface="Lato"/>
              <a:cs typeface="Lato"/>
              <a:sym typeface="Lato"/>
            </a:endParaRPr>
          </a:p>
        </p:txBody>
      </p:sp>
      <p:sp>
        <p:nvSpPr>
          <p:cNvPr id="132" name="Google Shape;132;p24"/>
          <p:cNvSpPr txBox="1">
            <a:spLocks noGrp="1"/>
          </p:cNvSpPr>
          <p:nvPr>
            <p:ph type="body" idx="1"/>
          </p:nvPr>
        </p:nvSpPr>
        <p:spPr>
          <a:xfrm>
            <a:off x="2500350" y="5418300"/>
            <a:ext cx="5691300" cy="13314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400" i="1" dirty="0" err="1">
                <a:latin typeface="Lato"/>
                <a:ea typeface="Lato"/>
                <a:cs typeface="Lato"/>
                <a:sym typeface="Lato"/>
              </a:rPr>
              <a:t>Backsberg’s</a:t>
            </a:r>
            <a:r>
              <a:rPr lang="en-GB" sz="1400" i="1" dirty="0">
                <a:latin typeface="Lato"/>
                <a:ea typeface="Lato"/>
                <a:cs typeface="Lato"/>
                <a:sym typeface="Lato"/>
              </a:rPr>
              <a:t> </a:t>
            </a:r>
            <a:r>
              <a:rPr lang="en-GB" sz="1400" b="1" i="1" dirty="0">
                <a:latin typeface="Lato"/>
                <a:ea typeface="Lato"/>
                <a:cs typeface="Lato"/>
                <a:sym typeface="Lato"/>
              </a:rPr>
              <a:t>Premium Range</a:t>
            </a:r>
            <a:r>
              <a:rPr lang="en-GB" sz="1400" i="1" dirty="0">
                <a:latin typeface="Lato"/>
                <a:ea typeface="Lato"/>
                <a:cs typeface="Lato"/>
                <a:sym typeface="Lato"/>
              </a:rPr>
              <a:t> is a </a:t>
            </a:r>
            <a:r>
              <a:rPr lang="en-GB" sz="1400" b="1" i="1" dirty="0">
                <a:latin typeface="Lato"/>
                <a:ea typeface="Lato"/>
                <a:cs typeface="Lato"/>
                <a:sym typeface="Lato"/>
              </a:rPr>
              <a:t>single-varietal wine range</a:t>
            </a:r>
            <a:r>
              <a:rPr lang="en-GB" sz="1400" i="1" dirty="0">
                <a:latin typeface="Lato"/>
                <a:ea typeface="Lato"/>
                <a:cs typeface="Lato"/>
                <a:sym typeface="Lato"/>
              </a:rPr>
              <a:t>. The objective with this range is to produce wines that express varietal character together with a sense of place, in an elegant and harmonious style.</a:t>
            </a:r>
            <a:endParaRPr sz="1400" b="1" i="1" dirty="0">
              <a:latin typeface="Lato"/>
              <a:ea typeface="Lato"/>
              <a:cs typeface="Lato"/>
              <a:sym typeface="Lato"/>
            </a:endParaRPr>
          </a:p>
          <a:p>
            <a:pPr marL="457200" lvl="0" indent="0" algn="l" rtl="0">
              <a:lnSpc>
                <a:spcPct val="150000"/>
              </a:lnSpc>
              <a:spcBef>
                <a:spcPts val="0"/>
              </a:spcBef>
              <a:spcAft>
                <a:spcPts val="0"/>
              </a:spcAft>
              <a:buNone/>
            </a:pPr>
            <a:endParaRPr sz="1400" i="1" dirty="0">
              <a:solidFill>
                <a:srgbClr val="FFFFFF"/>
              </a:solidFill>
              <a:latin typeface="Lato"/>
              <a:ea typeface="Lato"/>
              <a:cs typeface="Lato"/>
              <a:sym typeface="Lato"/>
            </a:endParaRPr>
          </a:p>
        </p:txBody>
      </p:sp>
      <p:cxnSp>
        <p:nvCxnSpPr>
          <p:cNvPr id="133" name="Google Shape;133;p24"/>
          <p:cNvCxnSpPr/>
          <p:nvPr/>
        </p:nvCxnSpPr>
        <p:spPr>
          <a:xfrm>
            <a:off x="1002100" y="1122938"/>
            <a:ext cx="1446000" cy="0"/>
          </a:xfrm>
          <a:prstGeom prst="straightConnector1">
            <a:avLst/>
          </a:prstGeom>
          <a:noFill/>
          <a:ln w="19050" cap="flat" cmpd="sng">
            <a:solidFill>
              <a:srgbClr val="C0A358"/>
            </a:solidFill>
            <a:prstDash val="solid"/>
            <a:round/>
            <a:headEnd type="none" w="med" len="med"/>
            <a:tailEnd type="none" w="med" len="med"/>
          </a:ln>
        </p:spPr>
      </p:cxnSp>
      <p:pic>
        <p:nvPicPr>
          <p:cNvPr id="134" name="Google Shape;134;p24"/>
          <p:cNvPicPr preferRelativeResize="0"/>
          <p:nvPr/>
        </p:nvPicPr>
        <p:blipFill>
          <a:blip r:embed="rId3">
            <a:alphaModFix/>
          </a:blip>
          <a:stretch>
            <a:fillRect/>
          </a:stretch>
        </p:blipFill>
        <p:spPr>
          <a:xfrm>
            <a:off x="3424675" y="2032663"/>
            <a:ext cx="809806" cy="3091280"/>
          </a:xfrm>
          <a:prstGeom prst="rect">
            <a:avLst/>
          </a:prstGeom>
          <a:noFill/>
          <a:ln>
            <a:noFill/>
          </a:ln>
        </p:spPr>
      </p:pic>
      <p:pic>
        <p:nvPicPr>
          <p:cNvPr id="135" name="Google Shape;135;p24"/>
          <p:cNvPicPr preferRelativeResize="0"/>
          <p:nvPr/>
        </p:nvPicPr>
        <p:blipFill>
          <a:blip r:embed="rId4">
            <a:alphaModFix/>
          </a:blip>
          <a:stretch>
            <a:fillRect/>
          </a:stretch>
        </p:blipFill>
        <p:spPr>
          <a:xfrm>
            <a:off x="4294809" y="2001082"/>
            <a:ext cx="809803" cy="3154438"/>
          </a:xfrm>
          <a:prstGeom prst="rect">
            <a:avLst/>
          </a:prstGeom>
          <a:noFill/>
          <a:ln>
            <a:noFill/>
          </a:ln>
        </p:spPr>
      </p:pic>
      <p:pic>
        <p:nvPicPr>
          <p:cNvPr id="136" name="Google Shape;136;p24"/>
          <p:cNvPicPr preferRelativeResize="0"/>
          <p:nvPr/>
        </p:nvPicPr>
        <p:blipFill>
          <a:blip r:embed="rId5">
            <a:alphaModFix/>
          </a:blip>
          <a:stretch>
            <a:fillRect/>
          </a:stretch>
        </p:blipFill>
        <p:spPr>
          <a:xfrm>
            <a:off x="5164935" y="2021248"/>
            <a:ext cx="859262" cy="3113730"/>
          </a:xfrm>
          <a:prstGeom prst="rect">
            <a:avLst/>
          </a:prstGeom>
          <a:noFill/>
          <a:ln>
            <a:noFill/>
          </a:ln>
        </p:spPr>
      </p:pic>
      <p:pic>
        <p:nvPicPr>
          <p:cNvPr id="137" name="Google Shape;137;p24"/>
          <p:cNvPicPr preferRelativeResize="0"/>
          <p:nvPr/>
        </p:nvPicPr>
        <p:blipFill>
          <a:blip r:embed="rId6">
            <a:alphaModFix/>
          </a:blip>
          <a:stretch>
            <a:fillRect/>
          </a:stretch>
        </p:blipFill>
        <p:spPr>
          <a:xfrm>
            <a:off x="6084522" y="2025300"/>
            <a:ext cx="732719" cy="3086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853925" y="441288"/>
            <a:ext cx="9678600" cy="841800"/>
          </a:xfrm>
          <a:prstGeom prst="rect">
            <a:avLst/>
          </a:prstGeom>
        </p:spPr>
        <p:txBody>
          <a:bodyPr spcFirstLastPara="1" wrap="square" lIns="116050" tIns="116050" rIns="116050" bIns="116050" anchor="t" anchorCtr="0">
            <a:noAutofit/>
          </a:bodyPr>
          <a:lstStyle/>
          <a:p>
            <a:pPr marL="0" lvl="0" indent="0" algn="l" rtl="0">
              <a:spcBef>
                <a:spcPts val="0"/>
              </a:spcBef>
              <a:spcAft>
                <a:spcPts val="0"/>
              </a:spcAft>
              <a:buNone/>
            </a:pPr>
            <a:r>
              <a:rPr lang="en-GB" sz="2300" b="1" i="1" dirty="0">
                <a:solidFill>
                  <a:srgbClr val="C0A358"/>
                </a:solidFill>
                <a:latin typeface="Lato"/>
                <a:ea typeface="Lato"/>
                <a:cs typeface="Lato"/>
                <a:sym typeface="Lato"/>
              </a:rPr>
              <a:t>Backsberg Black Label Range</a:t>
            </a:r>
            <a:endParaRPr i="1" dirty="0">
              <a:solidFill>
                <a:srgbClr val="C0A358"/>
              </a:solidFill>
              <a:latin typeface="Lato"/>
              <a:ea typeface="Lato"/>
              <a:cs typeface="Lato"/>
              <a:sym typeface="Lato"/>
            </a:endParaRPr>
          </a:p>
        </p:txBody>
      </p:sp>
      <p:sp>
        <p:nvSpPr>
          <p:cNvPr id="145" name="Google Shape;145;p25"/>
          <p:cNvSpPr txBox="1">
            <a:spLocks noGrp="1"/>
          </p:cNvSpPr>
          <p:nvPr>
            <p:ph type="body" idx="1"/>
          </p:nvPr>
        </p:nvSpPr>
        <p:spPr>
          <a:xfrm>
            <a:off x="2447950" y="5173225"/>
            <a:ext cx="6245100" cy="13038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400" i="1" dirty="0">
                <a:latin typeface="Lato"/>
                <a:ea typeface="Lato"/>
                <a:cs typeface="Lato"/>
                <a:sym typeface="Lato"/>
              </a:rPr>
              <a:t>The grapes for this range have been selected from </a:t>
            </a:r>
            <a:r>
              <a:rPr lang="en-GB" sz="1400" b="1" i="1" dirty="0">
                <a:latin typeface="Lato"/>
                <a:ea typeface="Lato"/>
                <a:cs typeface="Lato"/>
                <a:sym typeface="Lato"/>
              </a:rPr>
              <a:t>top-performing vineyards</a:t>
            </a:r>
            <a:r>
              <a:rPr lang="en-GB" sz="1400" i="1" dirty="0">
                <a:latin typeface="Lato"/>
                <a:ea typeface="Lato"/>
                <a:cs typeface="Lato"/>
                <a:sym typeface="Lato"/>
              </a:rPr>
              <a:t> and </a:t>
            </a:r>
            <a:r>
              <a:rPr lang="en-GB" sz="1400" b="1" i="1" dirty="0">
                <a:latin typeface="Lato"/>
                <a:ea typeface="Lato"/>
                <a:cs typeface="Lato"/>
                <a:sym typeface="Lato"/>
              </a:rPr>
              <a:t>produce individual, exciting wines.</a:t>
            </a:r>
            <a:r>
              <a:rPr lang="en-GB" sz="1400" i="1" dirty="0">
                <a:latin typeface="Lato"/>
                <a:ea typeface="Lato"/>
                <a:cs typeface="Lato"/>
                <a:sym typeface="Lato"/>
              </a:rPr>
              <a:t> Underscoring this notion of individuality, the wines are </a:t>
            </a:r>
            <a:r>
              <a:rPr lang="en-GB" sz="1400" b="1" i="1" dirty="0">
                <a:latin typeface="Lato"/>
                <a:ea typeface="Lato"/>
                <a:cs typeface="Lato"/>
                <a:sym typeface="Lato"/>
              </a:rPr>
              <a:t>named after places or persons of significance to the farm and its rich historical past.</a:t>
            </a:r>
            <a:r>
              <a:rPr lang="en-GB" sz="1400" i="1" dirty="0">
                <a:latin typeface="Lato"/>
                <a:ea typeface="Lato"/>
                <a:cs typeface="Lato"/>
                <a:sym typeface="Lato"/>
              </a:rPr>
              <a:t> While offering much enjoyment on release, the whites will benefit from 2 to 3 years of cellaring, while the reds will benefit from 8 to 10 years of maturation.</a:t>
            </a:r>
            <a:endParaRPr sz="1400" i="1" dirty="0">
              <a:latin typeface="Lato"/>
              <a:ea typeface="Lato"/>
              <a:cs typeface="Lato"/>
              <a:sym typeface="Lato"/>
            </a:endParaRPr>
          </a:p>
          <a:p>
            <a:pPr marL="0" lvl="0" indent="0" algn="ctr" rtl="0">
              <a:lnSpc>
                <a:spcPct val="150000"/>
              </a:lnSpc>
              <a:spcBef>
                <a:spcPts val="0"/>
              </a:spcBef>
              <a:spcAft>
                <a:spcPts val="0"/>
              </a:spcAft>
              <a:buNone/>
            </a:pPr>
            <a:endParaRPr sz="1400" i="1" dirty="0">
              <a:latin typeface="Lato"/>
              <a:ea typeface="Lato"/>
              <a:cs typeface="Lato"/>
              <a:sym typeface="Lato"/>
            </a:endParaRPr>
          </a:p>
          <a:p>
            <a:pPr marL="457200" lvl="0" indent="0" algn="l" rtl="0">
              <a:lnSpc>
                <a:spcPct val="150000"/>
              </a:lnSpc>
              <a:spcBef>
                <a:spcPts val="0"/>
              </a:spcBef>
              <a:spcAft>
                <a:spcPts val="0"/>
              </a:spcAft>
              <a:buNone/>
            </a:pPr>
            <a:endParaRPr sz="1400" i="1" dirty="0">
              <a:solidFill>
                <a:srgbClr val="FFFFFF"/>
              </a:solidFill>
              <a:latin typeface="Lato"/>
              <a:ea typeface="Lato"/>
              <a:cs typeface="Lato"/>
              <a:sym typeface="Lato"/>
            </a:endParaRPr>
          </a:p>
        </p:txBody>
      </p:sp>
      <p:cxnSp>
        <p:nvCxnSpPr>
          <p:cNvPr id="146" name="Google Shape;146;p25"/>
          <p:cNvCxnSpPr/>
          <p:nvPr/>
        </p:nvCxnSpPr>
        <p:spPr>
          <a:xfrm>
            <a:off x="1001950" y="1112313"/>
            <a:ext cx="1446000" cy="0"/>
          </a:xfrm>
          <a:prstGeom prst="straightConnector1">
            <a:avLst/>
          </a:prstGeom>
          <a:noFill/>
          <a:ln w="19050" cap="flat" cmpd="sng">
            <a:solidFill>
              <a:srgbClr val="C0A358"/>
            </a:solidFill>
            <a:prstDash val="solid"/>
            <a:round/>
            <a:headEnd type="none" w="med" len="med"/>
            <a:tailEnd type="none" w="med" len="med"/>
          </a:ln>
        </p:spPr>
      </p:cxnSp>
      <p:pic>
        <p:nvPicPr>
          <p:cNvPr id="147" name="Google Shape;147;p25"/>
          <p:cNvPicPr preferRelativeResize="0"/>
          <p:nvPr/>
        </p:nvPicPr>
        <p:blipFill>
          <a:blip r:embed="rId3">
            <a:alphaModFix/>
          </a:blip>
          <a:stretch>
            <a:fillRect/>
          </a:stretch>
        </p:blipFill>
        <p:spPr>
          <a:xfrm>
            <a:off x="5878087" y="1783599"/>
            <a:ext cx="749601" cy="3121698"/>
          </a:xfrm>
          <a:prstGeom prst="rect">
            <a:avLst/>
          </a:prstGeom>
          <a:noFill/>
          <a:ln>
            <a:noFill/>
          </a:ln>
        </p:spPr>
      </p:pic>
      <p:pic>
        <p:nvPicPr>
          <p:cNvPr id="148" name="Google Shape;148;p25"/>
          <p:cNvPicPr preferRelativeResize="0"/>
          <p:nvPr/>
        </p:nvPicPr>
        <p:blipFill>
          <a:blip r:embed="rId4">
            <a:alphaModFix/>
          </a:blip>
          <a:stretch>
            <a:fillRect/>
          </a:stretch>
        </p:blipFill>
        <p:spPr>
          <a:xfrm>
            <a:off x="4948302" y="1800650"/>
            <a:ext cx="853897" cy="3087572"/>
          </a:xfrm>
          <a:prstGeom prst="rect">
            <a:avLst/>
          </a:prstGeom>
          <a:noFill/>
          <a:ln>
            <a:noFill/>
          </a:ln>
        </p:spPr>
      </p:pic>
      <p:pic>
        <p:nvPicPr>
          <p:cNvPr id="149" name="Google Shape;149;p25"/>
          <p:cNvPicPr preferRelativeResize="0"/>
          <p:nvPr/>
        </p:nvPicPr>
        <p:blipFill>
          <a:blip r:embed="rId5">
            <a:alphaModFix/>
          </a:blip>
          <a:stretch>
            <a:fillRect/>
          </a:stretch>
        </p:blipFill>
        <p:spPr>
          <a:xfrm>
            <a:off x="4064313" y="1800650"/>
            <a:ext cx="808100" cy="30875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853925" y="643863"/>
            <a:ext cx="9678600" cy="841800"/>
          </a:xfrm>
          <a:prstGeom prst="rect">
            <a:avLst/>
          </a:prstGeom>
        </p:spPr>
        <p:txBody>
          <a:bodyPr spcFirstLastPara="1" wrap="square" lIns="116050" tIns="116050" rIns="116050" bIns="116050" anchor="t" anchorCtr="0">
            <a:noAutofit/>
          </a:bodyPr>
          <a:lstStyle/>
          <a:p>
            <a:pPr marL="0" lvl="0" indent="0" algn="l" rtl="0">
              <a:spcBef>
                <a:spcPts val="0"/>
              </a:spcBef>
              <a:spcAft>
                <a:spcPts val="0"/>
              </a:spcAft>
              <a:buNone/>
            </a:pPr>
            <a:r>
              <a:rPr lang="en-GB" sz="2300" b="1" i="1" dirty="0">
                <a:solidFill>
                  <a:srgbClr val="C0A358"/>
                </a:solidFill>
                <a:latin typeface="Lato"/>
                <a:ea typeface="Lato"/>
                <a:cs typeface="Lato"/>
                <a:sym typeface="Lato"/>
              </a:rPr>
              <a:t>Backsberg Family Reserve</a:t>
            </a:r>
            <a:endParaRPr i="1" dirty="0">
              <a:solidFill>
                <a:srgbClr val="C0A358"/>
              </a:solidFill>
              <a:latin typeface="Lato"/>
              <a:ea typeface="Lato"/>
              <a:cs typeface="Lato"/>
              <a:sym typeface="Lato"/>
            </a:endParaRPr>
          </a:p>
        </p:txBody>
      </p:sp>
      <p:sp>
        <p:nvSpPr>
          <p:cNvPr id="157" name="Google Shape;157;p26"/>
          <p:cNvSpPr txBox="1">
            <a:spLocks noGrp="1"/>
          </p:cNvSpPr>
          <p:nvPr>
            <p:ph type="body" idx="1"/>
          </p:nvPr>
        </p:nvSpPr>
        <p:spPr>
          <a:xfrm>
            <a:off x="2619625" y="5917350"/>
            <a:ext cx="5753100" cy="6552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400" i="1" dirty="0">
                <a:latin typeface="Lato"/>
                <a:ea typeface="Lato"/>
                <a:cs typeface="Lato"/>
                <a:sym typeface="Lato"/>
              </a:rPr>
              <a:t>Only produced in </a:t>
            </a:r>
            <a:r>
              <a:rPr lang="en-GB" sz="1400" b="1" i="1" dirty="0">
                <a:latin typeface="Lato"/>
                <a:ea typeface="Lato"/>
                <a:cs typeface="Lato"/>
                <a:sym typeface="Lato"/>
              </a:rPr>
              <a:t>exceptional vintages</a:t>
            </a:r>
            <a:r>
              <a:rPr lang="en-GB" sz="1400" i="1" dirty="0">
                <a:latin typeface="Lato"/>
                <a:ea typeface="Lato"/>
                <a:cs typeface="Lato"/>
                <a:sym typeface="Lato"/>
              </a:rPr>
              <a:t> from the very </a:t>
            </a:r>
            <a:r>
              <a:rPr lang="en-GB" sz="1400" b="1" i="1" dirty="0">
                <a:latin typeface="Lato"/>
                <a:ea typeface="Lato"/>
                <a:cs typeface="Lato"/>
                <a:sym typeface="Lato"/>
              </a:rPr>
              <a:t>best vineyard blocks,</a:t>
            </a:r>
            <a:r>
              <a:rPr lang="en-GB" sz="1400" i="1" dirty="0">
                <a:latin typeface="Lato"/>
                <a:ea typeface="Lato"/>
                <a:cs typeface="Lato"/>
                <a:sym typeface="Lato"/>
              </a:rPr>
              <a:t> no effort is spared to create these fine wines of true personality and distinction.</a:t>
            </a:r>
            <a:endParaRPr sz="1400" i="1" dirty="0">
              <a:latin typeface="Lato"/>
              <a:ea typeface="Lato"/>
              <a:cs typeface="Lato"/>
              <a:sym typeface="Lato"/>
            </a:endParaRPr>
          </a:p>
          <a:p>
            <a:pPr marL="457200" lvl="0" indent="0" algn="l" rtl="0">
              <a:lnSpc>
                <a:spcPct val="150000"/>
              </a:lnSpc>
              <a:spcBef>
                <a:spcPts val="0"/>
              </a:spcBef>
              <a:spcAft>
                <a:spcPts val="0"/>
              </a:spcAft>
              <a:buNone/>
            </a:pPr>
            <a:endParaRPr sz="1400" i="1" dirty="0">
              <a:solidFill>
                <a:srgbClr val="FFFFFF"/>
              </a:solidFill>
              <a:latin typeface="Lato"/>
              <a:ea typeface="Lato"/>
              <a:cs typeface="Lato"/>
              <a:sym typeface="Lato"/>
            </a:endParaRPr>
          </a:p>
        </p:txBody>
      </p:sp>
      <p:cxnSp>
        <p:nvCxnSpPr>
          <p:cNvPr id="158" name="Google Shape;158;p26"/>
          <p:cNvCxnSpPr/>
          <p:nvPr/>
        </p:nvCxnSpPr>
        <p:spPr>
          <a:xfrm>
            <a:off x="1001950" y="1314888"/>
            <a:ext cx="1446000" cy="0"/>
          </a:xfrm>
          <a:prstGeom prst="straightConnector1">
            <a:avLst/>
          </a:prstGeom>
          <a:noFill/>
          <a:ln w="19050" cap="flat" cmpd="sng">
            <a:solidFill>
              <a:srgbClr val="C0A358"/>
            </a:solidFill>
            <a:prstDash val="solid"/>
            <a:round/>
            <a:headEnd type="none" w="med" len="med"/>
            <a:tailEnd type="none" w="med" len="med"/>
          </a:ln>
        </p:spPr>
      </p:cxnSp>
      <p:pic>
        <p:nvPicPr>
          <p:cNvPr id="159" name="Google Shape;159;p26"/>
          <p:cNvPicPr preferRelativeResize="0"/>
          <p:nvPr/>
        </p:nvPicPr>
        <p:blipFill>
          <a:blip r:embed="rId3">
            <a:alphaModFix/>
          </a:blip>
          <a:stretch>
            <a:fillRect/>
          </a:stretch>
        </p:blipFill>
        <p:spPr>
          <a:xfrm>
            <a:off x="5373275" y="1694162"/>
            <a:ext cx="1192049" cy="4014701"/>
          </a:xfrm>
          <a:prstGeom prst="rect">
            <a:avLst/>
          </a:prstGeom>
          <a:noFill/>
          <a:ln>
            <a:noFill/>
          </a:ln>
        </p:spPr>
      </p:pic>
      <p:pic>
        <p:nvPicPr>
          <p:cNvPr id="160" name="Google Shape;160;p26"/>
          <p:cNvPicPr preferRelativeResize="0"/>
          <p:nvPr/>
        </p:nvPicPr>
        <p:blipFill>
          <a:blip r:embed="rId4">
            <a:alphaModFix/>
          </a:blip>
          <a:stretch>
            <a:fillRect/>
          </a:stretch>
        </p:blipFill>
        <p:spPr>
          <a:xfrm>
            <a:off x="4021925" y="1797612"/>
            <a:ext cx="1302849" cy="39112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853925" y="643863"/>
            <a:ext cx="9678600" cy="841800"/>
          </a:xfrm>
          <a:prstGeom prst="rect">
            <a:avLst/>
          </a:prstGeom>
        </p:spPr>
        <p:txBody>
          <a:bodyPr spcFirstLastPara="1" wrap="square" lIns="116050" tIns="116050" rIns="116050" bIns="116050" anchor="t" anchorCtr="0">
            <a:noAutofit/>
          </a:bodyPr>
          <a:lstStyle/>
          <a:p>
            <a:pPr marL="0" lvl="0" indent="0" algn="l" rtl="0">
              <a:spcBef>
                <a:spcPts val="0"/>
              </a:spcBef>
              <a:spcAft>
                <a:spcPts val="0"/>
              </a:spcAft>
              <a:buNone/>
            </a:pPr>
            <a:r>
              <a:rPr lang="en-GB" sz="2300" b="1" i="1" dirty="0">
                <a:solidFill>
                  <a:srgbClr val="C0A358"/>
                </a:solidFill>
                <a:latin typeface="Lato"/>
                <a:ea typeface="Lato"/>
                <a:cs typeface="Lato"/>
                <a:sym typeface="Lato"/>
              </a:rPr>
              <a:t>Backsberg Kosher Range</a:t>
            </a:r>
            <a:endParaRPr i="1" dirty="0">
              <a:solidFill>
                <a:srgbClr val="C0A358"/>
              </a:solidFill>
              <a:latin typeface="Lato"/>
              <a:ea typeface="Lato"/>
              <a:cs typeface="Lato"/>
              <a:sym typeface="Lato"/>
            </a:endParaRPr>
          </a:p>
        </p:txBody>
      </p:sp>
      <p:sp>
        <p:nvSpPr>
          <p:cNvPr id="168" name="Google Shape;168;p27"/>
          <p:cNvSpPr txBox="1">
            <a:spLocks noGrp="1"/>
          </p:cNvSpPr>
          <p:nvPr>
            <p:ph type="body" idx="1"/>
          </p:nvPr>
        </p:nvSpPr>
        <p:spPr>
          <a:xfrm>
            <a:off x="2640050" y="5580825"/>
            <a:ext cx="5753100" cy="10989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400" i="1" dirty="0" err="1">
                <a:latin typeface="Lato"/>
                <a:ea typeface="Lato"/>
                <a:cs typeface="Lato"/>
                <a:sym typeface="Lato"/>
              </a:rPr>
              <a:t>Backsberg’s</a:t>
            </a:r>
            <a:r>
              <a:rPr lang="en-GB" sz="1400" b="1" i="1" dirty="0">
                <a:latin typeface="Lato"/>
                <a:ea typeface="Lato"/>
                <a:cs typeface="Lato"/>
                <a:sym typeface="Lato"/>
              </a:rPr>
              <a:t> Kosher range </a:t>
            </a:r>
            <a:r>
              <a:rPr lang="en-GB" sz="1400" i="1" dirty="0">
                <a:latin typeface="Lato"/>
                <a:ea typeface="Lato"/>
                <a:cs typeface="Lato"/>
                <a:sym typeface="Lato"/>
              </a:rPr>
              <a:t>celebrates the </a:t>
            </a:r>
            <a:r>
              <a:rPr lang="en-GB" sz="1400" b="1" i="1" dirty="0">
                <a:latin typeface="Lato"/>
                <a:ea typeface="Lato"/>
                <a:cs typeface="Lato"/>
                <a:sym typeface="Lato"/>
              </a:rPr>
              <a:t>Lithuanian Jewish roots of the Back family.</a:t>
            </a:r>
            <a:r>
              <a:rPr lang="en-GB" sz="1400" i="1" dirty="0">
                <a:latin typeface="Lato"/>
                <a:ea typeface="Lato"/>
                <a:cs typeface="Lato"/>
                <a:sym typeface="Lato"/>
              </a:rPr>
              <a:t> Made under the auspices of the Cape Town Beth Din and the OU of the United States, these wines are </a:t>
            </a:r>
            <a:r>
              <a:rPr lang="en-GB" sz="1400" b="1" i="1" dirty="0">
                <a:latin typeface="Lato"/>
                <a:ea typeface="Lato"/>
                <a:cs typeface="Lato"/>
                <a:sym typeface="Lato"/>
              </a:rPr>
              <a:t>Mevushal </a:t>
            </a:r>
            <a:r>
              <a:rPr lang="en-GB" sz="1400" i="1" dirty="0">
                <a:latin typeface="Lato"/>
                <a:ea typeface="Lato"/>
                <a:cs typeface="Lato"/>
                <a:sym typeface="Lato"/>
              </a:rPr>
              <a:t>and </a:t>
            </a:r>
            <a:r>
              <a:rPr lang="en-GB" sz="1400" b="1" i="1" dirty="0">
                <a:latin typeface="Lato"/>
                <a:ea typeface="Lato"/>
                <a:cs typeface="Lato"/>
                <a:sym typeface="Lato"/>
              </a:rPr>
              <a:t>Kosher for Passover.</a:t>
            </a:r>
            <a:endParaRPr sz="1400" b="1" i="1" dirty="0">
              <a:latin typeface="Lato"/>
              <a:ea typeface="Lato"/>
              <a:cs typeface="Lato"/>
              <a:sym typeface="Lato"/>
            </a:endParaRPr>
          </a:p>
          <a:p>
            <a:pPr marL="457200" lvl="0" indent="0" algn="l" rtl="0">
              <a:lnSpc>
                <a:spcPct val="150000"/>
              </a:lnSpc>
              <a:spcBef>
                <a:spcPts val="0"/>
              </a:spcBef>
              <a:spcAft>
                <a:spcPts val="0"/>
              </a:spcAft>
              <a:buNone/>
            </a:pPr>
            <a:endParaRPr sz="1400" i="1" dirty="0">
              <a:solidFill>
                <a:srgbClr val="FFFFFF"/>
              </a:solidFill>
              <a:latin typeface="Lato"/>
              <a:ea typeface="Lato"/>
              <a:cs typeface="Lato"/>
              <a:sym typeface="Lato"/>
            </a:endParaRPr>
          </a:p>
        </p:txBody>
      </p:sp>
      <p:cxnSp>
        <p:nvCxnSpPr>
          <p:cNvPr id="169" name="Google Shape;169;p27"/>
          <p:cNvCxnSpPr/>
          <p:nvPr/>
        </p:nvCxnSpPr>
        <p:spPr>
          <a:xfrm>
            <a:off x="1001950" y="1314888"/>
            <a:ext cx="1446000" cy="0"/>
          </a:xfrm>
          <a:prstGeom prst="straightConnector1">
            <a:avLst/>
          </a:prstGeom>
          <a:noFill/>
          <a:ln w="19050" cap="flat" cmpd="sng">
            <a:solidFill>
              <a:srgbClr val="C0A358"/>
            </a:solidFill>
            <a:prstDash val="solid"/>
            <a:round/>
            <a:headEnd type="none" w="med" len="med"/>
            <a:tailEnd type="none" w="med" len="med"/>
          </a:ln>
        </p:spPr>
      </p:cxnSp>
      <p:pic>
        <p:nvPicPr>
          <p:cNvPr id="170" name="Google Shape;170;p27"/>
          <p:cNvPicPr preferRelativeResize="0"/>
          <p:nvPr/>
        </p:nvPicPr>
        <p:blipFill rotWithShape="1">
          <a:blip r:embed="rId3">
            <a:alphaModFix/>
          </a:blip>
          <a:srcRect t="11956"/>
          <a:stretch/>
        </p:blipFill>
        <p:spPr>
          <a:xfrm>
            <a:off x="6205932" y="2028363"/>
            <a:ext cx="1268996" cy="3351666"/>
          </a:xfrm>
          <a:prstGeom prst="rect">
            <a:avLst/>
          </a:prstGeom>
          <a:noFill/>
          <a:ln>
            <a:noFill/>
          </a:ln>
        </p:spPr>
      </p:pic>
      <p:pic>
        <p:nvPicPr>
          <p:cNvPr id="171" name="Google Shape;171;p27"/>
          <p:cNvPicPr preferRelativeResize="0"/>
          <p:nvPr/>
        </p:nvPicPr>
        <p:blipFill rotWithShape="1">
          <a:blip r:embed="rId4">
            <a:alphaModFix/>
          </a:blip>
          <a:srcRect l="11793" t="11956" r="8359"/>
          <a:stretch/>
        </p:blipFill>
        <p:spPr>
          <a:xfrm>
            <a:off x="5474225" y="2028363"/>
            <a:ext cx="1013199" cy="3351675"/>
          </a:xfrm>
          <a:prstGeom prst="rect">
            <a:avLst/>
          </a:prstGeom>
          <a:noFill/>
          <a:ln>
            <a:noFill/>
          </a:ln>
        </p:spPr>
      </p:pic>
      <p:pic>
        <p:nvPicPr>
          <p:cNvPr id="172" name="Google Shape;172;p27"/>
          <p:cNvPicPr preferRelativeResize="0"/>
          <p:nvPr/>
        </p:nvPicPr>
        <p:blipFill rotWithShape="1">
          <a:blip r:embed="rId5">
            <a:alphaModFix/>
          </a:blip>
          <a:srcRect t="11987"/>
          <a:stretch/>
        </p:blipFill>
        <p:spPr>
          <a:xfrm>
            <a:off x="4416995" y="2081471"/>
            <a:ext cx="1269402" cy="3351666"/>
          </a:xfrm>
          <a:prstGeom prst="rect">
            <a:avLst/>
          </a:prstGeom>
          <a:noFill/>
          <a:ln>
            <a:noFill/>
          </a:ln>
        </p:spPr>
      </p:pic>
      <p:pic>
        <p:nvPicPr>
          <p:cNvPr id="173" name="Google Shape;173;p27"/>
          <p:cNvPicPr preferRelativeResize="0"/>
          <p:nvPr/>
        </p:nvPicPr>
        <p:blipFill>
          <a:blip r:embed="rId6">
            <a:alphaModFix/>
          </a:blip>
          <a:stretch>
            <a:fillRect/>
          </a:stretch>
        </p:blipFill>
        <p:spPr>
          <a:xfrm>
            <a:off x="3558261" y="2069738"/>
            <a:ext cx="1089978" cy="32689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9"/>
          <p:cNvPicPr preferRelativeResize="0"/>
          <p:nvPr/>
        </p:nvPicPr>
        <p:blipFill rotWithShape="1">
          <a:blip r:embed="rId3">
            <a:alphaModFix/>
          </a:blip>
          <a:srcRect l="11660" r="5523" b="14464"/>
          <a:stretch/>
        </p:blipFill>
        <p:spPr>
          <a:xfrm>
            <a:off x="0" y="0"/>
            <a:ext cx="10692000" cy="7560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819750" y="694275"/>
            <a:ext cx="9678600" cy="841800"/>
          </a:xfrm>
          <a:prstGeom prst="rect">
            <a:avLst/>
          </a:prstGeom>
        </p:spPr>
        <p:txBody>
          <a:bodyPr spcFirstLastPara="1" wrap="square" lIns="116050" tIns="116050" rIns="116050" bIns="116050" anchor="t" anchorCtr="0">
            <a:noAutofit/>
          </a:bodyPr>
          <a:lstStyle/>
          <a:p>
            <a:pPr marL="0" lvl="0" indent="0" algn="l" rtl="0">
              <a:spcBef>
                <a:spcPts val="0"/>
              </a:spcBef>
              <a:spcAft>
                <a:spcPts val="0"/>
              </a:spcAft>
              <a:buNone/>
            </a:pPr>
            <a:r>
              <a:rPr lang="en-GB" sz="2300" b="1" i="1">
                <a:solidFill>
                  <a:srgbClr val="C0A358"/>
                </a:solidFill>
                <a:latin typeface="Lato"/>
                <a:ea typeface="Lato"/>
                <a:cs typeface="Lato"/>
                <a:sym typeface="Lato"/>
              </a:rPr>
              <a:t>Contact us</a:t>
            </a:r>
            <a:endParaRPr i="1">
              <a:solidFill>
                <a:srgbClr val="C0A358"/>
              </a:solidFill>
              <a:latin typeface="Lato"/>
              <a:ea typeface="Lato"/>
              <a:cs typeface="Lato"/>
              <a:sym typeface="Lato"/>
            </a:endParaRPr>
          </a:p>
        </p:txBody>
      </p:sp>
      <p:cxnSp>
        <p:nvCxnSpPr>
          <p:cNvPr id="199" name="Google Shape;199;p30"/>
          <p:cNvCxnSpPr/>
          <p:nvPr/>
        </p:nvCxnSpPr>
        <p:spPr>
          <a:xfrm>
            <a:off x="819750" y="1480125"/>
            <a:ext cx="3461100" cy="0"/>
          </a:xfrm>
          <a:prstGeom prst="straightConnector1">
            <a:avLst/>
          </a:prstGeom>
          <a:noFill/>
          <a:ln w="19050" cap="flat" cmpd="sng">
            <a:solidFill>
              <a:srgbClr val="C0A358"/>
            </a:solidFill>
            <a:prstDash val="solid"/>
            <a:round/>
            <a:headEnd type="none" w="med" len="med"/>
            <a:tailEnd type="none" w="med" len="med"/>
          </a:ln>
        </p:spPr>
      </p:cxnSp>
      <p:sp>
        <p:nvSpPr>
          <p:cNvPr id="200" name="Google Shape;200;p30"/>
          <p:cNvSpPr txBox="1">
            <a:spLocks noGrp="1"/>
          </p:cNvSpPr>
          <p:nvPr>
            <p:ph type="body" idx="1"/>
          </p:nvPr>
        </p:nvSpPr>
        <p:spPr>
          <a:xfrm>
            <a:off x="819750" y="2008825"/>
            <a:ext cx="8776800" cy="2480100"/>
          </a:xfrm>
          <a:prstGeom prst="rect">
            <a:avLst/>
          </a:prstGeom>
        </p:spPr>
        <p:txBody>
          <a:bodyPr spcFirstLastPara="1" wrap="square" lIns="116050" tIns="116050" rIns="116050" bIns="116050" anchor="t" anchorCtr="0">
            <a:noAutofit/>
          </a:bodyPr>
          <a:lstStyle/>
          <a:p>
            <a:pPr marL="0" lvl="0" indent="0" algn="l" rtl="0">
              <a:lnSpc>
                <a:spcPct val="150000"/>
              </a:lnSpc>
              <a:spcBef>
                <a:spcPts val="0"/>
              </a:spcBef>
              <a:spcAft>
                <a:spcPts val="0"/>
              </a:spcAft>
              <a:buNone/>
            </a:pPr>
            <a:r>
              <a:rPr lang="en-GB" sz="1400" i="1" dirty="0">
                <a:latin typeface="Lato"/>
                <a:ea typeface="Lato"/>
                <a:cs typeface="Lato"/>
                <a:sym typeface="Lato"/>
              </a:rPr>
              <a:t>For more information, contact: </a:t>
            </a:r>
            <a:r>
              <a:rPr lang="en-GB" sz="1400" b="1" i="1" dirty="0">
                <a:solidFill>
                  <a:srgbClr val="C0A358"/>
                </a:solidFill>
                <a:latin typeface="Lato"/>
                <a:ea typeface="Lato"/>
                <a:cs typeface="Lato"/>
                <a:sym typeface="Lato"/>
              </a:rPr>
              <a:t>Bryce Gillespie, Marquee Selections</a:t>
            </a:r>
            <a:r>
              <a:rPr lang="en-GB" sz="1400" i="1" dirty="0">
                <a:solidFill>
                  <a:srgbClr val="C0A358"/>
                </a:solidFill>
                <a:latin typeface="Lato"/>
                <a:ea typeface="Lato"/>
                <a:cs typeface="Lato"/>
                <a:sym typeface="Lato"/>
              </a:rPr>
              <a:t> </a:t>
            </a:r>
            <a:endParaRPr sz="1400" i="1" dirty="0">
              <a:solidFill>
                <a:srgbClr val="C0A358"/>
              </a:solidFill>
              <a:latin typeface="Lato"/>
              <a:ea typeface="Lato"/>
              <a:cs typeface="Lato"/>
              <a:sym typeface="Lato"/>
            </a:endParaRPr>
          </a:p>
          <a:p>
            <a:pPr marL="0" lvl="0" indent="0" algn="l" rtl="0">
              <a:lnSpc>
                <a:spcPct val="150000"/>
              </a:lnSpc>
              <a:spcBef>
                <a:spcPts val="0"/>
              </a:spcBef>
              <a:spcAft>
                <a:spcPts val="0"/>
              </a:spcAft>
              <a:buNone/>
            </a:pPr>
            <a:r>
              <a:rPr lang="en-GB" sz="1400" i="1" dirty="0" err="1">
                <a:solidFill>
                  <a:srgbClr val="C0A358"/>
                </a:solidFill>
                <a:latin typeface="Lato"/>
                <a:ea typeface="Lato"/>
                <a:cs typeface="Lato"/>
                <a:sym typeface="Lato"/>
              </a:rPr>
              <a:t>bryce@marqueewines.com</a:t>
            </a:r>
            <a:r>
              <a:rPr lang="en-GB" sz="1400" i="1" dirty="0">
                <a:solidFill>
                  <a:srgbClr val="C0A358"/>
                </a:solidFill>
                <a:latin typeface="Lato"/>
                <a:ea typeface="Lato"/>
                <a:cs typeface="Lato"/>
                <a:sym typeface="Lato"/>
              </a:rPr>
              <a:t> | 503.313.9180 | </a:t>
            </a:r>
            <a:r>
              <a:rPr lang="en-GB" sz="1400" i="1" dirty="0" err="1">
                <a:solidFill>
                  <a:srgbClr val="C0A358"/>
                </a:solidFill>
                <a:latin typeface="Lato"/>
                <a:ea typeface="Lato"/>
                <a:cs typeface="Lato"/>
                <a:sym typeface="Lato"/>
              </a:rPr>
              <a:t>www.marqueewines.com</a:t>
            </a:r>
            <a:endParaRPr sz="1400" i="1" dirty="0">
              <a:latin typeface="Lato"/>
              <a:ea typeface="Lato"/>
              <a:cs typeface="Lato"/>
              <a:sym typeface="Lato"/>
            </a:endParaRPr>
          </a:p>
          <a:p>
            <a:pPr marL="0" lvl="0" indent="0" algn="l" rtl="0">
              <a:lnSpc>
                <a:spcPct val="150000"/>
              </a:lnSpc>
              <a:spcBef>
                <a:spcPts val="0"/>
              </a:spcBef>
              <a:spcAft>
                <a:spcPts val="0"/>
              </a:spcAft>
              <a:buNone/>
            </a:pPr>
            <a:endParaRPr sz="1400" i="1" dirty="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1"/>
          <p:cNvPicPr preferRelativeResize="0"/>
          <p:nvPr/>
        </p:nvPicPr>
        <p:blipFill>
          <a:blip r:embed="rId3">
            <a:alphaModFix/>
          </a:blip>
          <a:stretch>
            <a:fillRect/>
          </a:stretch>
        </p:blipFill>
        <p:spPr>
          <a:xfrm>
            <a:off x="0" y="0"/>
            <a:ext cx="10692000" cy="756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0" y="0"/>
            <a:ext cx="10691998" cy="7559998"/>
          </a:xfrm>
          <a:prstGeom prst="rect">
            <a:avLst/>
          </a:prstGeom>
          <a:noFill/>
          <a:ln>
            <a:noFill/>
          </a:ln>
        </p:spPr>
      </p:pic>
      <p:sp>
        <p:nvSpPr>
          <p:cNvPr id="64" name="Google Shape;64;p14"/>
          <p:cNvSpPr txBox="1"/>
          <p:nvPr/>
        </p:nvSpPr>
        <p:spPr>
          <a:xfrm>
            <a:off x="2068625" y="6794425"/>
            <a:ext cx="8300400" cy="421200"/>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GB" b="1" i="1" dirty="0">
                <a:solidFill>
                  <a:srgbClr val="FFF3ED"/>
                </a:solidFill>
                <a:latin typeface="Lato"/>
                <a:ea typeface="Lato"/>
                <a:cs typeface="Lato"/>
                <a:sym typeface="Lato"/>
              </a:rPr>
              <a:t>Situated beneath the </a:t>
            </a:r>
            <a:r>
              <a:rPr lang="en-GB" b="1" i="1" dirty="0" err="1">
                <a:solidFill>
                  <a:srgbClr val="FFF3ED"/>
                </a:solidFill>
                <a:latin typeface="Lato"/>
                <a:ea typeface="Lato"/>
                <a:cs typeface="Lato"/>
                <a:sym typeface="Lato"/>
              </a:rPr>
              <a:t>Simonsberg</a:t>
            </a:r>
            <a:r>
              <a:rPr lang="en-GB" dirty="0">
                <a:solidFill>
                  <a:srgbClr val="FFF3ED"/>
                </a:solidFill>
                <a:latin typeface="Lato"/>
                <a:ea typeface="Lato"/>
                <a:cs typeface="Lato"/>
                <a:sym typeface="Lato"/>
              </a:rPr>
              <a:t> </a:t>
            </a:r>
            <a:r>
              <a:rPr lang="en-GB" b="1" i="1" dirty="0">
                <a:solidFill>
                  <a:srgbClr val="FFF3ED"/>
                </a:solidFill>
                <a:latin typeface="Lato"/>
                <a:ea typeface="Lato"/>
                <a:cs typeface="Lato"/>
                <a:sym typeface="Lato"/>
              </a:rPr>
              <a:t>in the heart of the Cape Winelands. </a:t>
            </a:r>
            <a:endParaRPr b="1" i="1" dirty="0">
              <a:solidFill>
                <a:srgbClr val="FFF3ED"/>
              </a:solidFill>
              <a:latin typeface="Lato"/>
              <a:ea typeface="Lato"/>
              <a:cs typeface="Lato"/>
              <a:sym typeface="Lato"/>
            </a:endParaRPr>
          </a:p>
          <a:p>
            <a:pPr marL="0" lvl="0" indent="0" algn="r" rtl="0">
              <a:lnSpc>
                <a:spcPct val="150000"/>
              </a:lnSpc>
              <a:spcBef>
                <a:spcPts val="0"/>
              </a:spcBef>
              <a:spcAft>
                <a:spcPts val="0"/>
              </a:spcAft>
              <a:buNone/>
            </a:pPr>
            <a:r>
              <a:rPr lang="en-GB" b="1" i="1" dirty="0">
                <a:solidFill>
                  <a:srgbClr val="FFF3ED"/>
                </a:solidFill>
                <a:latin typeface="Lato"/>
                <a:ea typeface="Lato"/>
                <a:cs typeface="Lato"/>
                <a:sym typeface="Lato"/>
              </a:rPr>
              <a:t>Paarl, South Africa.</a:t>
            </a:r>
            <a:endParaRPr b="1" i="1" dirty="0">
              <a:solidFill>
                <a:srgbClr val="FFF3ED"/>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rotWithShape="1">
          <a:blip r:embed="rId3">
            <a:alphaModFix/>
          </a:blip>
          <a:srcRect l="5806" r="3465"/>
          <a:stretch/>
        </p:blipFill>
        <p:spPr>
          <a:xfrm>
            <a:off x="0" y="0"/>
            <a:ext cx="10692002" cy="7559999"/>
          </a:xfrm>
          <a:prstGeom prst="rect">
            <a:avLst/>
          </a:prstGeom>
          <a:noFill/>
          <a:ln>
            <a:noFill/>
          </a:ln>
        </p:spPr>
      </p:pic>
      <p:sp>
        <p:nvSpPr>
          <p:cNvPr id="77" name="Google Shape;77;p16"/>
          <p:cNvSpPr txBox="1"/>
          <p:nvPr/>
        </p:nvSpPr>
        <p:spPr>
          <a:xfrm>
            <a:off x="808625" y="5198425"/>
            <a:ext cx="8300400" cy="421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300" b="1" i="1" dirty="0">
                <a:solidFill>
                  <a:srgbClr val="FFF3ED"/>
                </a:solidFill>
                <a:latin typeface="Lato"/>
                <a:ea typeface="Lato"/>
                <a:cs typeface="Lato"/>
                <a:sym typeface="Lato"/>
              </a:rPr>
              <a:t>“Making fine wine an everyday pleasure.”</a:t>
            </a:r>
            <a:endParaRPr sz="1700" b="1" i="1" dirty="0">
              <a:solidFill>
                <a:srgbClr val="FFF3ED"/>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body" idx="1"/>
          </p:nvPr>
        </p:nvSpPr>
        <p:spPr>
          <a:xfrm>
            <a:off x="1482650" y="3534150"/>
            <a:ext cx="8004300" cy="1671900"/>
          </a:xfrm>
          <a:prstGeom prst="rect">
            <a:avLst/>
          </a:prstGeom>
        </p:spPr>
        <p:txBody>
          <a:bodyPr spcFirstLastPara="1" wrap="square" lIns="116050" tIns="116050" rIns="116050" bIns="116050" anchor="t" anchorCtr="0">
            <a:noAutofit/>
          </a:bodyPr>
          <a:lstStyle/>
          <a:p>
            <a:pPr marL="0" lvl="0" indent="0" algn="just" rtl="0">
              <a:lnSpc>
                <a:spcPct val="150000"/>
              </a:lnSpc>
              <a:spcBef>
                <a:spcPts val="0"/>
              </a:spcBef>
              <a:spcAft>
                <a:spcPts val="0"/>
              </a:spcAft>
              <a:buNone/>
            </a:pPr>
            <a:r>
              <a:rPr lang="en-GB" sz="1400" i="1" dirty="0">
                <a:latin typeface="Lato"/>
                <a:ea typeface="Lato"/>
                <a:cs typeface="Lato"/>
                <a:sym typeface="Lato"/>
              </a:rPr>
              <a:t>Nestled on the slopes of the </a:t>
            </a:r>
            <a:r>
              <a:rPr lang="en-GB" sz="1400" b="1" i="1" dirty="0" err="1">
                <a:latin typeface="Lato"/>
                <a:ea typeface="Lato"/>
                <a:cs typeface="Lato"/>
                <a:sym typeface="Lato"/>
              </a:rPr>
              <a:t>Simonsberg</a:t>
            </a:r>
            <a:r>
              <a:rPr lang="en-GB" sz="1400" b="1" i="1" dirty="0">
                <a:latin typeface="Lato"/>
                <a:ea typeface="Lato"/>
                <a:cs typeface="Lato"/>
                <a:sym typeface="Lato"/>
              </a:rPr>
              <a:t> Mountain</a:t>
            </a:r>
            <a:r>
              <a:rPr lang="en-GB" sz="1400" i="1" dirty="0">
                <a:latin typeface="Lato"/>
                <a:ea typeface="Lato"/>
                <a:cs typeface="Lato"/>
                <a:sym typeface="Lato"/>
              </a:rPr>
              <a:t>, equidistant to the cosy Winelands towns of Stellenbosch, </a:t>
            </a:r>
            <a:r>
              <a:rPr lang="en-GB" sz="1400" i="1" dirty="0" err="1">
                <a:latin typeface="Lato"/>
                <a:ea typeface="Lato"/>
                <a:cs typeface="Lato"/>
                <a:sym typeface="Lato"/>
              </a:rPr>
              <a:t>Franschhoek</a:t>
            </a:r>
            <a:r>
              <a:rPr lang="en-GB" sz="1400" i="1" dirty="0">
                <a:latin typeface="Lato"/>
                <a:ea typeface="Lato"/>
                <a:cs typeface="Lato"/>
                <a:sym typeface="Lato"/>
              </a:rPr>
              <a:t> and Paarl, in the Western Cape of </a:t>
            </a:r>
            <a:r>
              <a:rPr lang="en-GB" sz="1400" b="1" i="1" dirty="0">
                <a:latin typeface="Lato"/>
                <a:ea typeface="Lato"/>
                <a:cs typeface="Lato"/>
                <a:sym typeface="Lato"/>
              </a:rPr>
              <a:t>South Africa;</a:t>
            </a:r>
            <a:r>
              <a:rPr lang="en-GB" sz="1400" i="1" dirty="0">
                <a:latin typeface="Lato"/>
                <a:ea typeface="Lato"/>
                <a:cs typeface="Lato"/>
                <a:sym typeface="Lato"/>
              </a:rPr>
              <a:t> Backsberg Estate Cellars maintains </a:t>
            </a:r>
            <a:r>
              <a:rPr lang="en-GB" sz="1400" b="1" i="1" dirty="0">
                <a:latin typeface="Lato"/>
                <a:ea typeface="Lato"/>
                <a:cs typeface="Lato"/>
                <a:sym typeface="Lato"/>
              </a:rPr>
              <a:t>80 hectares under vine </a:t>
            </a:r>
            <a:r>
              <a:rPr lang="en-GB" sz="1400" i="1" dirty="0">
                <a:latin typeface="Lato"/>
                <a:ea typeface="Lato"/>
                <a:cs typeface="Lato"/>
                <a:sym typeface="Lato"/>
              </a:rPr>
              <a:t>and produces a selection of tiered wine and brandy offerings from the region.</a:t>
            </a:r>
            <a:endParaRPr sz="1400" i="1" dirty="0">
              <a:latin typeface="Lato"/>
              <a:ea typeface="Lato"/>
              <a:cs typeface="Lato"/>
              <a:sym typeface="Lato"/>
            </a:endParaRPr>
          </a:p>
          <a:p>
            <a:pPr marL="0" lvl="0" indent="0" algn="just" rtl="0">
              <a:lnSpc>
                <a:spcPct val="150000"/>
              </a:lnSpc>
              <a:spcBef>
                <a:spcPts val="0"/>
              </a:spcBef>
              <a:spcAft>
                <a:spcPts val="0"/>
              </a:spcAft>
              <a:buNone/>
            </a:pPr>
            <a:endParaRPr sz="1400" i="1" dirty="0">
              <a:latin typeface="Lato"/>
              <a:ea typeface="Lato"/>
              <a:cs typeface="Lato"/>
              <a:sym typeface="Lato"/>
            </a:endParaRPr>
          </a:p>
          <a:p>
            <a:pPr marL="0" lvl="0" indent="0" algn="just" rtl="0">
              <a:lnSpc>
                <a:spcPct val="150000"/>
              </a:lnSpc>
              <a:spcBef>
                <a:spcPts val="0"/>
              </a:spcBef>
              <a:spcAft>
                <a:spcPts val="0"/>
              </a:spcAft>
              <a:buNone/>
            </a:pPr>
            <a:r>
              <a:rPr lang="en-GB" sz="1400" i="1" dirty="0">
                <a:latin typeface="Lato"/>
                <a:ea typeface="Lato"/>
                <a:cs typeface="Lato"/>
                <a:sym typeface="Lato"/>
              </a:rPr>
              <a:t>As a </a:t>
            </a:r>
            <a:r>
              <a:rPr lang="en-GB" sz="1400" b="1" i="1" dirty="0">
                <a:latin typeface="Lato"/>
                <a:ea typeface="Lato"/>
                <a:cs typeface="Lato"/>
                <a:sym typeface="Lato"/>
              </a:rPr>
              <a:t>winery of over 100 years</a:t>
            </a:r>
            <a:r>
              <a:rPr lang="en-GB" sz="1400" i="1" dirty="0">
                <a:latin typeface="Lato"/>
                <a:ea typeface="Lato"/>
                <a:cs typeface="Lato"/>
                <a:sym typeface="Lato"/>
              </a:rPr>
              <a:t>, </a:t>
            </a:r>
            <a:r>
              <a:rPr lang="en-GB" sz="1400" i="1" dirty="0" err="1">
                <a:latin typeface="Lato"/>
                <a:ea typeface="Lato"/>
                <a:cs typeface="Lato"/>
                <a:sym typeface="Lato"/>
              </a:rPr>
              <a:t>Backsberg’s</a:t>
            </a:r>
            <a:r>
              <a:rPr lang="en-GB" sz="1400" i="1" dirty="0">
                <a:latin typeface="Lato"/>
                <a:ea typeface="Lato"/>
                <a:cs typeface="Lato"/>
                <a:sym typeface="Lato"/>
              </a:rPr>
              <a:t> philosophy remains to provide pleasure and enjoyment to a broad range of wine lovers by producing wines with not only structure and finesse, but also with a high level of drinkability.</a:t>
            </a:r>
            <a:endParaRPr sz="1400" i="1" dirty="0">
              <a:latin typeface="Lato"/>
              <a:ea typeface="Lato"/>
              <a:cs typeface="Lato"/>
              <a:sym typeface="Lato"/>
            </a:endParaRPr>
          </a:p>
          <a:p>
            <a:pPr marL="0" lvl="0" indent="0" algn="just" rtl="0">
              <a:lnSpc>
                <a:spcPct val="150000"/>
              </a:lnSpc>
              <a:spcBef>
                <a:spcPts val="0"/>
              </a:spcBef>
              <a:spcAft>
                <a:spcPts val="0"/>
              </a:spcAft>
              <a:buClr>
                <a:srgbClr val="000000"/>
              </a:buClr>
              <a:buSzPts val="1100"/>
              <a:buFont typeface="Arial"/>
              <a:buNone/>
            </a:pPr>
            <a:endParaRPr sz="1400" i="1" dirty="0">
              <a:latin typeface="Lato"/>
              <a:ea typeface="Lato"/>
              <a:cs typeface="Lato"/>
              <a:sym typeface="Lato"/>
            </a:endParaRPr>
          </a:p>
          <a:p>
            <a:pPr marL="457200" lvl="0" indent="0" algn="just" rtl="0">
              <a:lnSpc>
                <a:spcPct val="150000"/>
              </a:lnSpc>
              <a:spcBef>
                <a:spcPts val="0"/>
              </a:spcBef>
              <a:spcAft>
                <a:spcPts val="0"/>
              </a:spcAft>
              <a:buNone/>
            </a:pPr>
            <a:endParaRPr sz="1400" i="1" dirty="0">
              <a:solidFill>
                <a:srgbClr val="FFFFFF"/>
              </a:solidFill>
              <a:latin typeface="Lato"/>
              <a:ea typeface="Lato"/>
              <a:cs typeface="Lato"/>
              <a:sym typeface="Lato"/>
            </a:endParaRPr>
          </a:p>
        </p:txBody>
      </p:sp>
      <p:cxnSp>
        <p:nvCxnSpPr>
          <p:cNvPr id="83" name="Google Shape;83;p17"/>
          <p:cNvCxnSpPr/>
          <p:nvPr/>
        </p:nvCxnSpPr>
        <p:spPr>
          <a:xfrm>
            <a:off x="4356875" y="3157400"/>
            <a:ext cx="2142000" cy="2700"/>
          </a:xfrm>
          <a:prstGeom prst="straightConnector1">
            <a:avLst/>
          </a:prstGeom>
          <a:noFill/>
          <a:ln w="19050" cap="flat" cmpd="sng">
            <a:solidFill>
              <a:srgbClr val="C0A358"/>
            </a:solidFill>
            <a:prstDash val="solid"/>
            <a:round/>
            <a:headEnd type="none" w="med" len="med"/>
            <a:tailEnd type="none" w="med" len="med"/>
          </a:ln>
        </p:spPr>
      </p:cxnSp>
      <p:pic>
        <p:nvPicPr>
          <p:cNvPr id="84" name="Google Shape;84;p17"/>
          <p:cNvPicPr preferRelativeResize="0"/>
          <p:nvPr/>
        </p:nvPicPr>
        <p:blipFill rotWithShape="1">
          <a:blip r:embed="rId3">
            <a:alphaModFix/>
          </a:blip>
          <a:srcRect/>
          <a:stretch/>
        </p:blipFill>
        <p:spPr>
          <a:xfrm>
            <a:off x="4160500" y="1461775"/>
            <a:ext cx="2370999" cy="1183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0" y="0"/>
            <a:ext cx="10691999" cy="7560001"/>
          </a:xfrm>
          <a:prstGeom prst="rect">
            <a:avLst/>
          </a:prstGeom>
          <a:noFill/>
          <a:ln>
            <a:noFill/>
          </a:ln>
        </p:spPr>
      </p:pic>
      <p:sp>
        <p:nvSpPr>
          <p:cNvPr id="90" name="Google Shape;90;p18"/>
          <p:cNvSpPr txBox="1"/>
          <p:nvPr/>
        </p:nvSpPr>
        <p:spPr>
          <a:xfrm>
            <a:off x="415875" y="482025"/>
            <a:ext cx="5406000" cy="850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i="1" dirty="0">
                <a:solidFill>
                  <a:srgbClr val="F4F3ED"/>
                </a:solidFill>
                <a:latin typeface="Lato"/>
                <a:ea typeface="Lato"/>
                <a:cs typeface="Lato"/>
                <a:sym typeface="Lato"/>
              </a:rPr>
              <a:t>“Care for the environment means care and concern for succeeding generations. As custodians of the land, it is our duty to understand and recognise potential threats, and to mitigate against them for the benefit of the next generation.” -</a:t>
            </a:r>
            <a:r>
              <a:rPr lang="en-GB" b="1" i="1" dirty="0">
                <a:solidFill>
                  <a:srgbClr val="F4F3ED"/>
                </a:solidFill>
                <a:latin typeface="Lato"/>
                <a:ea typeface="Lato"/>
                <a:cs typeface="Lato"/>
                <a:sym typeface="Lato"/>
              </a:rPr>
              <a:t> Michael Back</a:t>
            </a:r>
            <a:endParaRPr b="1" i="1" dirty="0">
              <a:solidFill>
                <a:srgbClr val="F4F3ED"/>
              </a:solidFill>
              <a:latin typeface="Lato"/>
              <a:ea typeface="Lato"/>
              <a:cs typeface="Lato"/>
              <a:sym typeface="Lato"/>
            </a:endParaRPr>
          </a:p>
          <a:p>
            <a:pPr marL="0" lvl="0" indent="0" algn="r" rtl="0">
              <a:lnSpc>
                <a:spcPct val="150000"/>
              </a:lnSpc>
              <a:spcBef>
                <a:spcPts val="0"/>
              </a:spcBef>
              <a:spcAft>
                <a:spcPts val="0"/>
              </a:spcAft>
              <a:buNone/>
            </a:pPr>
            <a:endParaRPr b="1" i="1" dirty="0">
              <a:solidFill>
                <a:schemeClr val="dk2"/>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94"/>
        <p:cNvGrpSpPr/>
        <p:nvPr/>
      </p:nvGrpSpPr>
      <p:grpSpPr>
        <a:xfrm>
          <a:off x="0" y="0"/>
          <a:ext cx="0" cy="0"/>
          <a:chOff x="0" y="0"/>
          <a:chExt cx="0" cy="0"/>
        </a:xfrm>
      </p:grpSpPr>
      <p:sp>
        <p:nvSpPr>
          <p:cNvPr id="95" name="Google Shape;95;p19"/>
          <p:cNvSpPr txBox="1">
            <a:spLocks noGrp="1"/>
          </p:cNvSpPr>
          <p:nvPr>
            <p:ph type="body" idx="1"/>
          </p:nvPr>
        </p:nvSpPr>
        <p:spPr>
          <a:xfrm>
            <a:off x="1482650" y="2886150"/>
            <a:ext cx="8004300" cy="16719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400" b="1" i="1" dirty="0">
                <a:solidFill>
                  <a:srgbClr val="C0A358"/>
                </a:solidFill>
                <a:latin typeface="Lato"/>
                <a:ea typeface="Lato"/>
                <a:cs typeface="Lato"/>
                <a:sym typeface="Lato"/>
              </a:rPr>
              <a:t>“Care for the environment means care and concern for succeeding generations.” - Michael Back</a:t>
            </a:r>
            <a:endParaRPr sz="1400" b="1" i="1" dirty="0">
              <a:solidFill>
                <a:srgbClr val="C0A358"/>
              </a:solidFill>
              <a:latin typeface="Lato"/>
              <a:ea typeface="Lato"/>
              <a:cs typeface="Lato"/>
              <a:sym typeface="Lato"/>
            </a:endParaRPr>
          </a:p>
          <a:p>
            <a:pPr marL="0" lvl="0" indent="0" algn="just" rtl="0">
              <a:lnSpc>
                <a:spcPct val="150000"/>
              </a:lnSpc>
              <a:spcBef>
                <a:spcPts val="0"/>
              </a:spcBef>
              <a:spcAft>
                <a:spcPts val="0"/>
              </a:spcAft>
              <a:buNone/>
            </a:pPr>
            <a:endParaRPr sz="1400" i="1" dirty="0">
              <a:latin typeface="Lato"/>
              <a:ea typeface="Lato"/>
              <a:cs typeface="Lato"/>
              <a:sym typeface="Lato"/>
            </a:endParaRPr>
          </a:p>
          <a:p>
            <a:pPr marL="0" lvl="0" indent="0" algn="just" rtl="0">
              <a:lnSpc>
                <a:spcPct val="150000"/>
              </a:lnSpc>
              <a:spcBef>
                <a:spcPts val="0"/>
              </a:spcBef>
              <a:spcAft>
                <a:spcPts val="0"/>
              </a:spcAft>
              <a:buNone/>
            </a:pPr>
            <a:r>
              <a:rPr lang="en-GB" sz="1400" i="1" dirty="0">
                <a:latin typeface="Lato"/>
                <a:ea typeface="Lato"/>
                <a:cs typeface="Lato"/>
                <a:sym typeface="Lato"/>
              </a:rPr>
              <a:t>This philosophy exists under an overall umbrella of care - care for the land, the product and the employee. As </a:t>
            </a:r>
            <a:r>
              <a:rPr lang="en-GB" sz="1400" b="1" i="1" dirty="0">
                <a:latin typeface="Lato"/>
                <a:ea typeface="Lato"/>
                <a:cs typeface="Lato"/>
                <a:sym typeface="Lato"/>
              </a:rPr>
              <a:t>South Africa’s very first carbon neutral winery</a:t>
            </a:r>
            <a:r>
              <a:rPr lang="en-GB" sz="1400" i="1" dirty="0">
                <a:latin typeface="Lato"/>
                <a:ea typeface="Lato"/>
                <a:cs typeface="Lato"/>
                <a:sym typeface="Lato"/>
              </a:rPr>
              <a:t>, and a proud </a:t>
            </a:r>
            <a:r>
              <a:rPr lang="en-GB" sz="1400" b="1" i="1" dirty="0">
                <a:solidFill>
                  <a:schemeClr val="tx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WWF Conservation Champion</a:t>
            </a:r>
            <a:r>
              <a:rPr lang="en-GB" sz="1400" i="1" dirty="0">
                <a:latin typeface="Lato"/>
                <a:ea typeface="Lato"/>
                <a:cs typeface="Lato"/>
                <a:sym typeface="Lato"/>
              </a:rPr>
              <a:t>, Backsberg places great importance on a sustainable future for all.</a:t>
            </a:r>
            <a:endParaRPr sz="1400" i="1" dirty="0">
              <a:latin typeface="Lato"/>
              <a:ea typeface="Lato"/>
              <a:cs typeface="Lato"/>
              <a:sym typeface="Lato"/>
            </a:endParaRPr>
          </a:p>
          <a:p>
            <a:pPr marL="0" lvl="0" indent="0" algn="just" rtl="0">
              <a:lnSpc>
                <a:spcPct val="150000"/>
              </a:lnSpc>
              <a:spcBef>
                <a:spcPts val="0"/>
              </a:spcBef>
              <a:spcAft>
                <a:spcPts val="0"/>
              </a:spcAft>
              <a:buClr>
                <a:srgbClr val="000000"/>
              </a:buClr>
              <a:buSzPts val="1100"/>
              <a:buFont typeface="Arial"/>
              <a:buNone/>
            </a:pPr>
            <a:endParaRPr sz="1400" i="1" dirty="0">
              <a:latin typeface="Lato"/>
              <a:ea typeface="Lato"/>
              <a:cs typeface="Lato"/>
              <a:sym typeface="Lato"/>
            </a:endParaRPr>
          </a:p>
          <a:p>
            <a:pPr marL="457200" lvl="0" indent="0" algn="just" rtl="0">
              <a:lnSpc>
                <a:spcPct val="150000"/>
              </a:lnSpc>
              <a:spcBef>
                <a:spcPts val="0"/>
              </a:spcBef>
              <a:spcAft>
                <a:spcPts val="0"/>
              </a:spcAft>
              <a:buNone/>
            </a:pPr>
            <a:endParaRPr sz="1400" i="1" dirty="0">
              <a:solidFill>
                <a:srgbClr val="FFFFFF"/>
              </a:solidFill>
              <a:latin typeface="Lato"/>
              <a:ea typeface="Lato"/>
              <a:cs typeface="Lato"/>
              <a:sym typeface="Lato"/>
            </a:endParaRPr>
          </a:p>
        </p:txBody>
      </p:sp>
      <p:cxnSp>
        <p:nvCxnSpPr>
          <p:cNvPr id="96" name="Google Shape;96;p19"/>
          <p:cNvCxnSpPr/>
          <p:nvPr/>
        </p:nvCxnSpPr>
        <p:spPr>
          <a:xfrm>
            <a:off x="4356875" y="2533400"/>
            <a:ext cx="2142000" cy="2700"/>
          </a:xfrm>
          <a:prstGeom prst="straightConnector1">
            <a:avLst/>
          </a:prstGeom>
          <a:noFill/>
          <a:ln w="19050" cap="flat" cmpd="sng">
            <a:solidFill>
              <a:srgbClr val="C0A358"/>
            </a:solidFill>
            <a:prstDash val="solid"/>
            <a:round/>
            <a:headEnd type="none" w="med" len="med"/>
            <a:tailEnd type="none" w="med" len="med"/>
          </a:ln>
        </p:spPr>
      </p:cxnSp>
      <p:sp>
        <p:nvSpPr>
          <p:cNvPr id="97" name="Google Shape;97;p19"/>
          <p:cNvSpPr txBox="1">
            <a:spLocks noGrp="1"/>
          </p:cNvSpPr>
          <p:nvPr>
            <p:ph type="body" idx="1"/>
          </p:nvPr>
        </p:nvSpPr>
        <p:spPr>
          <a:xfrm>
            <a:off x="1425725" y="1908540"/>
            <a:ext cx="8004300" cy="5613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800" b="1" i="1" dirty="0">
                <a:solidFill>
                  <a:srgbClr val="C0A358"/>
                </a:solidFill>
                <a:latin typeface="Lato"/>
                <a:ea typeface="Lato"/>
                <a:cs typeface="Lato"/>
                <a:sym typeface="Lato"/>
              </a:rPr>
              <a:t>Backsberg - Sustainably Farmed</a:t>
            </a:r>
            <a:endParaRPr sz="1800" i="1" dirty="0">
              <a:latin typeface="Lato"/>
              <a:ea typeface="Lato"/>
              <a:cs typeface="Lato"/>
              <a:sym typeface="Lato"/>
            </a:endParaRPr>
          </a:p>
          <a:p>
            <a:pPr marL="457200" lvl="0" indent="0" algn="just" rtl="0">
              <a:lnSpc>
                <a:spcPct val="150000"/>
              </a:lnSpc>
              <a:spcBef>
                <a:spcPts val="0"/>
              </a:spcBef>
              <a:spcAft>
                <a:spcPts val="0"/>
              </a:spcAft>
              <a:buNone/>
            </a:pPr>
            <a:endParaRPr sz="1800" i="1" dirty="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0"/>
          <p:cNvPicPr preferRelativeResize="0"/>
          <p:nvPr/>
        </p:nvPicPr>
        <p:blipFill rotWithShape="1">
          <a:blip r:embed="rId3">
            <a:alphaModFix/>
          </a:blip>
          <a:srcRect l="4337" r="1357"/>
          <a:stretch/>
        </p:blipFill>
        <p:spPr>
          <a:xfrm>
            <a:off x="0" y="0"/>
            <a:ext cx="10691998" cy="7559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106"/>
        <p:cNvGrpSpPr/>
        <p:nvPr/>
      </p:nvGrpSpPr>
      <p:grpSpPr>
        <a:xfrm>
          <a:off x="0" y="0"/>
          <a:ext cx="0" cy="0"/>
          <a:chOff x="0" y="0"/>
          <a:chExt cx="0" cy="0"/>
        </a:xfrm>
      </p:grpSpPr>
      <p:sp>
        <p:nvSpPr>
          <p:cNvPr id="107" name="Google Shape;107;p21"/>
          <p:cNvSpPr txBox="1">
            <a:spLocks noGrp="1"/>
          </p:cNvSpPr>
          <p:nvPr>
            <p:ph type="body" idx="1"/>
          </p:nvPr>
        </p:nvSpPr>
        <p:spPr>
          <a:xfrm>
            <a:off x="1425725" y="2814150"/>
            <a:ext cx="8004300" cy="1671900"/>
          </a:xfrm>
          <a:prstGeom prst="rect">
            <a:avLst/>
          </a:prstGeom>
        </p:spPr>
        <p:txBody>
          <a:bodyPr spcFirstLastPara="1" wrap="square" lIns="116050" tIns="116050" rIns="116050" bIns="116050" anchor="t" anchorCtr="0">
            <a:noAutofit/>
          </a:bodyPr>
          <a:lstStyle/>
          <a:p>
            <a:pPr marL="0" lvl="0" indent="0" algn="just" rtl="0">
              <a:lnSpc>
                <a:spcPct val="150000"/>
              </a:lnSpc>
              <a:spcBef>
                <a:spcPts val="0"/>
              </a:spcBef>
              <a:spcAft>
                <a:spcPts val="0"/>
              </a:spcAft>
              <a:buNone/>
            </a:pPr>
            <a:r>
              <a:rPr lang="en-GB" sz="1400" i="1" dirty="0">
                <a:latin typeface="Lato"/>
                <a:ea typeface="Lato"/>
                <a:cs typeface="Lato"/>
                <a:sym typeface="Lato"/>
              </a:rPr>
              <a:t>The Back family business was</a:t>
            </a:r>
            <a:r>
              <a:rPr lang="en-GB" sz="1400" b="1" i="1" dirty="0">
                <a:latin typeface="Lato"/>
                <a:ea typeface="Lato"/>
                <a:cs typeface="Lato"/>
                <a:sym typeface="Lato"/>
              </a:rPr>
              <a:t> founded by Charles Louis Back </a:t>
            </a:r>
            <a:r>
              <a:rPr lang="en-GB" sz="1400" i="1" dirty="0">
                <a:latin typeface="Lato"/>
                <a:ea typeface="Lato"/>
                <a:cs typeface="Lato"/>
                <a:sym typeface="Lato"/>
              </a:rPr>
              <a:t>- who came to South Africa as a penniless, illiterate, Jewish refugee from Lithuania - in 1902. Sydney Back, his son, took over in 1942 and Michael Back, the grandson, joined the fold in 1976. Simon Back, now the fourth generation, is the current CEO of Backsberg and it is the hope that his son, Eli Back, will continue the legacy in future.</a:t>
            </a:r>
            <a:endParaRPr sz="1400" i="1" dirty="0">
              <a:latin typeface="Lato"/>
              <a:ea typeface="Lato"/>
              <a:cs typeface="Lato"/>
              <a:sym typeface="Lato"/>
            </a:endParaRPr>
          </a:p>
          <a:p>
            <a:pPr marL="0" lvl="0" indent="0" algn="just" rtl="0">
              <a:lnSpc>
                <a:spcPct val="150000"/>
              </a:lnSpc>
              <a:spcBef>
                <a:spcPts val="0"/>
              </a:spcBef>
              <a:spcAft>
                <a:spcPts val="0"/>
              </a:spcAft>
              <a:buNone/>
            </a:pPr>
            <a:endParaRPr sz="1400" i="1" dirty="0">
              <a:latin typeface="Lato"/>
              <a:ea typeface="Lato"/>
              <a:cs typeface="Lato"/>
              <a:sym typeface="Lato"/>
            </a:endParaRPr>
          </a:p>
          <a:p>
            <a:pPr marL="0" lvl="0" indent="0" algn="just" rtl="0">
              <a:lnSpc>
                <a:spcPct val="150000"/>
              </a:lnSpc>
              <a:spcBef>
                <a:spcPts val="0"/>
              </a:spcBef>
              <a:spcAft>
                <a:spcPts val="0"/>
              </a:spcAft>
              <a:buNone/>
            </a:pPr>
            <a:r>
              <a:rPr lang="en-GB" sz="1400" i="1" dirty="0">
                <a:latin typeface="Lato"/>
                <a:ea typeface="Lato"/>
                <a:cs typeface="Lato"/>
                <a:sym typeface="Lato"/>
              </a:rPr>
              <a:t>Over the years the estate has gone through many iterations </a:t>
            </a:r>
            <a:r>
              <a:rPr lang="en-GB" sz="1400" b="1" i="1" dirty="0">
                <a:latin typeface="Lato"/>
                <a:ea typeface="Lato"/>
                <a:cs typeface="Lato"/>
                <a:sym typeface="Lato"/>
              </a:rPr>
              <a:t>since its purchase by CL Back in 1916</a:t>
            </a:r>
            <a:r>
              <a:rPr lang="en-GB" sz="1400" i="1" dirty="0">
                <a:latin typeface="Lato"/>
                <a:ea typeface="Lato"/>
                <a:cs typeface="Lato"/>
                <a:sym typeface="Lato"/>
              </a:rPr>
              <a:t>. In its 104 years, it has been a mixed farming operation - from fruit to grapes and even livestock - but </a:t>
            </a:r>
            <a:r>
              <a:rPr lang="en-GB" sz="1400" b="1" i="1" dirty="0">
                <a:latin typeface="Lato"/>
                <a:ea typeface="Lato"/>
                <a:cs typeface="Lato"/>
                <a:sym typeface="Lato"/>
              </a:rPr>
              <a:t>today the focus is on the wine business. </a:t>
            </a:r>
            <a:r>
              <a:rPr lang="en-GB" sz="1400" i="1" dirty="0">
                <a:latin typeface="Lato"/>
                <a:ea typeface="Lato"/>
                <a:cs typeface="Lato"/>
                <a:sym typeface="Lato"/>
              </a:rPr>
              <a:t>Celebrating four generations of family ownership, and several decades of quality winemaking, Backsberg continues to thrive by </a:t>
            </a:r>
            <a:r>
              <a:rPr lang="en-GB" sz="1400" b="1" i="1" dirty="0">
                <a:latin typeface="Lato"/>
                <a:ea typeface="Lato"/>
                <a:cs typeface="Lato"/>
                <a:sym typeface="Lato"/>
              </a:rPr>
              <a:t>honouring the past </a:t>
            </a:r>
            <a:r>
              <a:rPr lang="en-GB" sz="1400" i="1" dirty="0">
                <a:latin typeface="Lato"/>
                <a:ea typeface="Lato"/>
                <a:cs typeface="Lato"/>
                <a:sym typeface="Lato"/>
              </a:rPr>
              <a:t>whilst simultaneously forging ahead with</a:t>
            </a:r>
            <a:r>
              <a:rPr lang="en-GB" sz="1400" b="1" i="1" dirty="0">
                <a:latin typeface="Lato"/>
                <a:ea typeface="Lato"/>
                <a:cs typeface="Lato"/>
                <a:sym typeface="Lato"/>
              </a:rPr>
              <a:t> forward-thinking holistic practices. </a:t>
            </a:r>
            <a:endParaRPr sz="1400" b="1" i="1" dirty="0">
              <a:latin typeface="Lato"/>
              <a:ea typeface="Lato"/>
              <a:cs typeface="Lato"/>
              <a:sym typeface="Lato"/>
            </a:endParaRPr>
          </a:p>
          <a:p>
            <a:pPr marL="0" lvl="0" indent="0" algn="just" rtl="0">
              <a:lnSpc>
                <a:spcPct val="150000"/>
              </a:lnSpc>
              <a:spcBef>
                <a:spcPts val="0"/>
              </a:spcBef>
              <a:spcAft>
                <a:spcPts val="0"/>
              </a:spcAft>
              <a:buNone/>
            </a:pPr>
            <a:endParaRPr sz="1400" i="1" dirty="0">
              <a:latin typeface="Lato"/>
              <a:ea typeface="Lato"/>
              <a:cs typeface="Lato"/>
              <a:sym typeface="Lato"/>
            </a:endParaRPr>
          </a:p>
          <a:p>
            <a:pPr marL="0" lvl="0" indent="0" algn="just" rtl="0">
              <a:lnSpc>
                <a:spcPct val="150000"/>
              </a:lnSpc>
              <a:spcBef>
                <a:spcPts val="0"/>
              </a:spcBef>
              <a:spcAft>
                <a:spcPts val="0"/>
              </a:spcAft>
              <a:buClr>
                <a:srgbClr val="000000"/>
              </a:buClr>
              <a:buSzPts val="1100"/>
              <a:buFont typeface="Arial"/>
              <a:buNone/>
            </a:pPr>
            <a:endParaRPr sz="1400" i="1" dirty="0">
              <a:latin typeface="Lato"/>
              <a:ea typeface="Lato"/>
              <a:cs typeface="Lato"/>
              <a:sym typeface="Lato"/>
            </a:endParaRPr>
          </a:p>
          <a:p>
            <a:pPr marL="457200" lvl="0" indent="0" algn="just" rtl="0">
              <a:lnSpc>
                <a:spcPct val="150000"/>
              </a:lnSpc>
              <a:spcBef>
                <a:spcPts val="0"/>
              </a:spcBef>
              <a:spcAft>
                <a:spcPts val="0"/>
              </a:spcAft>
              <a:buNone/>
            </a:pPr>
            <a:endParaRPr sz="1400" i="1" dirty="0">
              <a:solidFill>
                <a:srgbClr val="FFFFFF"/>
              </a:solidFill>
              <a:latin typeface="Lato"/>
              <a:ea typeface="Lato"/>
              <a:cs typeface="Lato"/>
              <a:sym typeface="Lato"/>
            </a:endParaRPr>
          </a:p>
        </p:txBody>
      </p:sp>
      <p:cxnSp>
        <p:nvCxnSpPr>
          <p:cNvPr id="108" name="Google Shape;108;p21"/>
          <p:cNvCxnSpPr/>
          <p:nvPr/>
        </p:nvCxnSpPr>
        <p:spPr>
          <a:xfrm>
            <a:off x="4356875" y="2533400"/>
            <a:ext cx="2142000" cy="2700"/>
          </a:xfrm>
          <a:prstGeom prst="straightConnector1">
            <a:avLst/>
          </a:prstGeom>
          <a:noFill/>
          <a:ln w="19050" cap="flat" cmpd="sng">
            <a:solidFill>
              <a:srgbClr val="C0A358"/>
            </a:solidFill>
            <a:prstDash val="solid"/>
            <a:round/>
            <a:headEnd type="none" w="med" len="med"/>
            <a:tailEnd type="none" w="med" len="med"/>
          </a:ln>
        </p:spPr>
      </p:cxnSp>
      <p:sp>
        <p:nvSpPr>
          <p:cNvPr id="109" name="Google Shape;109;p21"/>
          <p:cNvSpPr txBox="1">
            <a:spLocks noGrp="1"/>
          </p:cNvSpPr>
          <p:nvPr>
            <p:ph type="body" idx="1"/>
          </p:nvPr>
        </p:nvSpPr>
        <p:spPr>
          <a:xfrm>
            <a:off x="1425725" y="1895288"/>
            <a:ext cx="8004300" cy="5613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800" b="1" i="1" dirty="0">
                <a:solidFill>
                  <a:srgbClr val="C0A358"/>
                </a:solidFill>
                <a:latin typeface="Lato"/>
                <a:ea typeface="Lato"/>
                <a:cs typeface="Lato"/>
                <a:sym typeface="Lato"/>
              </a:rPr>
              <a:t>Backsberg - A family-owned winery situated in the heart of the Cape Winelands</a:t>
            </a:r>
            <a:endParaRPr sz="1800" i="1" dirty="0">
              <a:latin typeface="Lato"/>
              <a:ea typeface="Lato"/>
              <a:cs typeface="Lato"/>
              <a:sym typeface="Lato"/>
            </a:endParaRPr>
          </a:p>
          <a:p>
            <a:pPr marL="457200" lvl="0" indent="0" algn="just" rtl="0">
              <a:lnSpc>
                <a:spcPct val="150000"/>
              </a:lnSpc>
              <a:spcBef>
                <a:spcPts val="0"/>
              </a:spcBef>
              <a:spcAft>
                <a:spcPts val="0"/>
              </a:spcAft>
              <a:buNone/>
            </a:pPr>
            <a:endParaRPr sz="1800" i="1" dirty="0">
              <a:solidFill>
                <a:srgbClr val="FFFFFF"/>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1443725" y="1292290"/>
            <a:ext cx="8004300" cy="14835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400" b="1" i="1" dirty="0">
                <a:latin typeface="Lato"/>
                <a:ea typeface="Lato"/>
                <a:cs typeface="Lato"/>
                <a:sym typeface="Lato"/>
              </a:rPr>
              <a:t>Owners:</a:t>
            </a:r>
            <a:r>
              <a:rPr lang="en-GB" sz="1400" i="1" dirty="0">
                <a:latin typeface="Lato"/>
                <a:ea typeface="Lato"/>
                <a:cs typeface="Lato"/>
                <a:sym typeface="Lato"/>
              </a:rPr>
              <a:t> Michael &amp; Simon Back</a:t>
            </a:r>
            <a:endParaRPr sz="1400" i="1" dirty="0">
              <a:latin typeface="Lato"/>
              <a:ea typeface="Lato"/>
              <a:cs typeface="Lato"/>
              <a:sym typeface="Lato"/>
            </a:endParaRPr>
          </a:p>
          <a:p>
            <a:pPr marL="0" lvl="0" indent="0" algn="ctr" rtl="0">
              <a:lnSpc>
                <a:spcPct val="150000"/>
              </a:lnSpc>
              <a:spcBef>
                <a:spcPts val="0"/>
              </a:spcBef>
              <a:spcAft>
                <a:spcPts val="0"/>
              </a:spcAft>
              <a:buNone/>
            </a:pPr>
            <a:r>
              <a:rPr lang="en-GB" sz="1400" b="1" i="1" dirty="0">
                <a:latin typeface="Lato"/>
                <a:ea typeface="Lato"/>
                <a:cs typeface="Lato"/>
                <a:sym typeface="Lato"/>
              </a:rPr>
              <a:t>Winemaker: </a:t>
            </a:r>
            <a:r>
              <a:rPr lang="en-GB" sz="1400" i="1" dirty="0">
                <a:latin typeface="Lato"/>
                <a:ea typeface="Lato"/>
                <a:cs typeface="Lato"/>
                <a:sym typeface="Lato"/>
              </a:rPr>
              <a:t>Alicia </a:t>
            </a:r>
            <a:r>
              <a:rPr lang="en-GB" sz="1400" i="1" dirty="0" err="1">
                <a:latin typeface="Lato"/>
                <a:ea typeface="Lato"/>
                <a:cs typeface="Lato"/>
                <a:sym typeface="Lato"/>
              </a:rPr>
              <a:t>Rechner</a:t>
            </a:r>
            <a:endParaRPr sz="1400" i="1" dirty="0">
              <a:latin typeface="Lato"/>
              <a:ea typeface="Lato"/>
              <a:cs typeface="Lato"/>
              <a:sym typeface="Lato"/>
            </a:endParaRPr>
          </a:p>
          <a:p>
            <a:pPr marL="0" lvl="0" indent="0" algn="ctr" rtl="0">
              <a:lnSpc>
                <a:spcPct val="150000"/>
              </a:lnSpc>
              <a:spcBef>
                <a:spcPts val="0"/>
              </a:spcBef>
              <a:spcAft>
                <a:spcPts val="0"/>
              </a:spcAft>
              <a:buClr>
                <a:schemeClr val="dk1"/>
              </a:buClr>
              <a:buSzPts val="1100"/>
              <a:buFont typeface="Arial"/>
              <a:buNone/>
            </a:pPr>
            <a:r>
              <a:rPr lang="en-GB" sz="1400" b="1" i="1" dirty="0">
                <a:latin typeface="Lato"/>
                <a:ea typeface="Lato"/>
                <a:cs typeface="Lato"/>
                <a:sym typeface="Lato"/>
              </a:rPr>
              <a:t>Total annual production: </a:t>
            </a:r>
            <a:r>
              <a:rPr lang="en-GB" sz="1400" i="1" dirty="0">
                <a:latin typeface="Lato"/>
                <a:ea typeface="Lato"/>
                <a:cs typeface="Lato"/>
                <a:sym typeface="Lato"/>
              </a:rPr>
              <a:t>75 000 cases of 12 (or an estimated 900 000 litres)</a:t>
            </a:r>
            <a:endParaRPr sz="1400" i="1" dirty="0">
              <a:latin typeface="Lato"/>
              <a:ea typeface="Lato"/>
              <a:cs typeface="Lato"/>
              <a:sym typeface="Lato"/>
            </a:endParaRPr>
          </a:p>
          <a:p>
            <a:pPr marL="0" lvl="0" indent="0" algn="ctr" rtl="0">
              <a:lnSpc>
                <a:spcPct val="150000"/>
              </a:lnSpc>
              <a:spcBef>
                <a:spcPts val="0"/>
              </a:spcBef>
              <a:spcAft>
                <a:spcPts val="0"/>
              </a:spcAft>
              <a:buClr>
                <a:schemeClr val="dk1"/>
              </a:buClr>
              <a:buSzPts val="1100"/>
              <a:buFont typeface="Arial"/>
              <a:buNone/>
            </a:pPr>
            <a:r>
              <a:rPr lang="en-GB" sz="1400" b="1" i="1" dirty="0">
                <a:latin typeface="Lato"/>
                <a:ea typeface="Lato"/>
                <a:cs typeface="Lato"/>
                <a:sym typeface="Lato"/>
              </a:rPr>
              <a:t>Soil composition:</a:t>
            </a:r>
            <a:r>
              <a:rPr lang="en-GB" sz="1400" i="1" dirty="0">
                <a:latin typeface="Lato"/>
                <a:ea typeface="Lato"/>
                <a:cs typeface="Lato"/>
                <a:sym typeface="Lato"/>
              </a:rPr>
              <a:t> Predominantly decomposed granite soils</a:t>
            </a:r>
            <a:endParaRPr sz="1400" i="1" dirty="0">
              <a:latin typeface="Lato"/>
              <a:ea typeface="Lato"/>
              <a:cs typeface="Lato"/>
              <a:sym typeface="Lato"/>
            </a:endParaRPr>
          </a:p>
          <a:p>
            <a:pPr marL="0" lvl="0" indent="0" algn="ctr" rtl="0">
              <a:lnSpc>
                <a:spcPct val="150000"/>
              </a:lnSpc>
              <a:spcBef>
                <a:spcPts val="0"/>
              </a:spcBef>
              <a:spcAft>
                <a:spcPts val="0"/>
              </a:spcAft>
              <a:buClr>
                <a:schemeClr val="dk1"/>
              </a:buClr>
              <a:buSzPts val="1100"/>
              <a:buFont typeface="Arial"/>
              <a:buNone/>
            </a:pPr>
            <a:r>
              <a:rPr lang="en-GB" sz="1400" b="1" i="1" dirty="0">
                <a:latin typeface="Lato"/>
                <a:ea typeface="Lato"/>
                <a:cs typeface="Lato"/>
                <a:sym typeface="Lato"/>
              </a:rPr>
              <a:t>Climate:</a:t>
            </a:r>
            <a:r>
              <a:rPr lang="en-GB" sz="1400" i="1" dirty="0">
                <a:latin typeface="Lato"/>
                <a:ea typeface="Lato"/>
                <a:cs typeface="Lato"/>
                <a:sym typeface="Lato"/>
              </a:rPr>
              <a:t> Mediterranean (mild, wet winters and hot, dry summers)</a:t>
            </a:r>
            <a:endParaRPr sz="1400" i="1" dirty="0">
              <a:latin typeface="Lato"/>
              <a:ea typeface="Lato"/>
              <a:cs typeface="Lato"/>
              <a:sym typeface="Lato"/>
            </a:endParaRPr>
          </a:p>
          <a:p>
            <a:pPr marL="0" lvl="0" indent="0" algn="just" rtl="0">
              <a:lnSpc>
                <a:spcPct val="150000"/>
              </a:lnSpc>
              <a:spcBef>
                <a:spcPts val="0"/>
              </a:spcBef>
              <a:spcAft>
                <a:spcPts val="0"/>
              </a:spcAft>
              <a:buNone/>
            </a:pPr>
            <a:endParaRPr sz="1400" i="1" dirty="0">
              <a:latin typeface="Lato"/>
              <a:ea typeface="Lato"/>
              <a:cs typeface="Lato"/>
              <a:sym typeface="Lato"/>
            </a:endParaRPr>
          </a:p>
          <a:p>
            <a:pPr marL="457200" lvl="0" indent="0" algn="just" rtl="0">
              <a:lnSpc>
                <a:spcPct val="150000"/>
              </a:lnSpc>
              <a:spcBef>
                <a:spcPts val="0"/>
              </a:spcBef>
              <a:spcAft>
                <a:spcPts val="0"/>
              </a:spcAft>
              <a:buNone/>
            </a:pPr>
            <a:endParaRPr sz="1400" i="1" dirty="0">
              <a:solidFill>
                <a:srgbClr val="FFFFFF"/>
              </a:solidFill>
              <a:latin typeface="Lato"/>
              <a:ea typeface="Lato"/>
              <a:cs typeface="Lato"/>
              <a:sym typeface="Lato"/>
            </a:endParaRPr>
          </a:p>
        </p:txBody>
      </p:sp>
      <p:cxnSp>
        <p:nvCxnSpPr>
          <p:cNvPr id="115" name="Google Shape;115;p22"/>
          <p:cNvCxnSpPr/>
          <p:nvPr/>
        </p:nvCxnSpPr>
        <p:spPr>
          <a:xfrm>
            <a:off x="4314913" y="1153400"/>
            <a:ext cx="2142000" cy="2700"/>
          </a:xfrm>
          <a:prstGeom prst="straightConnector1">
            <a:avLst/>
          </a:prstGeom>
          <a:noFill/>
          <a:ln w="19050" cap="flat" cmpd="sng">
            <a:solidFill>
              <a:srgbClr val="C0A358"/>
            </a:solidFill>
            <a:prstDash val="solid"/>
            <a:round/>
            <a:headEnd type="none" w="med" len="med"/>
            <a:tailEnd type="none" w="med" len="med"/>
          </a:ln>
        </p:spPr>
      </p:cxnSp>
      <p:sp>
        <p:nvSpPr>
          <p:cNvPr id="116" name="Google Shape;116;p22"/>
          <p:cNvSpPr txBox="1">
            <a:spLocks noGrp="1"/>
          </p:cNvSpPr>
          <p:nvPr>
            <p:ph type="body" idx="1"/>
          </p:nvPr>
        </p:nvSpPr>
        <p:spPr>
          <a:xfrm>
            <a:off x="1383775" y="528540"/>
            <a:ext cx="8004300" cy="413100"/>
          </a:xfrm>
          <a:prstGeom prst="rect">
            <a:avLst/>
          </a:prstGeom>
        </p:spPr>
        <p:txBody>
          <a:bodyPr spcFirstLastPara="1" wrap="square" lIns="116050" tIns="116050" rIns="116050" bIns="116050" anchor="t" anchorCtr="0">
            <a:noAutofit/>
          </a:bodyPr>
          <a:lstStyle/>
          <a:p>
            <a:pPr marL="0" lvl="0" indent="0" algn="ctr" rtl="0">
              <a:lnSpc>
                <a:spcPct val="150000"/>
              </a:lnSpc>
              <a:spcBef>
                <a:spcPts val="0"/>
              </a:spcBef>
              <a:spcAft>
                <a:spcPts val="0"/>
              </a:spcAft>
              <a:buNone/>
            </a:pPr>
            <a:r>
              <a:rPr lang="en-GB" sz="1800" b="1" i="1" dirty="0">
                <a:solidFill>
                  <a:srgbClr val="C0A358"/>
                </a:solidFill>
                <a:latin typeface="Lato"/>
                <a:ea typeface="Lato"/>
                <a:cs typeface="Lato"/>
                <a:sym typeface="Lato"/>
              </a:rPr>
              <a:t>Production &amp; Beyond</a:t>
            </a:r>
            <a:endParaRPr sz="1800" i="1" dirty="0">
              <a:latin typeface="Lato"/>
              <a:ea typeface="Lato"/>
              <a:cs typeface="Lato"/>
              <a:sym typeface="Lato"/>
            </a:endParaRPr>
          </a:p>
          <a:p>
            <a:pPr marL="457200" lvl="0" indent="0" algn="just" rtl="0">
              <a:lnSpc>
                <a:spcPct val="150000"/>
              </a:lnSpc>
              <a:spcBef>
                <a:spcPts val="0"/>
              </a:spcBef>
              <a:spcAft>
                <a:spcPts val="0"/>
              </a:spcAft>
              <a:buNone/>
            </a:pPr>
            <a:endParaRPr sz="1800" i="1" dirty="0">
              <a:solidFill>
                <a:srgbClr val="FFFFFF"/>
              </a:solidFill>
              <a:latin typeface="Lato"/>
              <a:ea typeface="Lato"/>
              <a:cs typeface="Lato"/>
              <a:sym typeface="Lato"/>
            </a:endParaRPr>
          </a:p>
        </p:txBody>
      </p:sp>
      <p:pic>
        <p:nvPicPr>
          <p:cNvPr id="117" name="Google Shape;117;p22"/>
          <p:cNvPicPr preferRelativeResize="0"/>
          <p:nvPr/>
        </p:nvPicPr>
        <p:blipFill rotWithShape="1">
          <a:blip r:embed="rId3">
            <a:alphaModFix/>
          </a:blip>
          <a:srcRect t="9966"/>
          <a:stretch/>
        </p:blipFill>
        <p:spPr>
          <a:xfrm>
            <a:off x="1215825" y="3294450"/>
            <a:ext cx="2606476" cy="3519603"/>
          </a:xfrm>
          <a:prstGeom prst="rect">
            <a:avLst/>
          </a:prstGeom>
          <a:noFill/>
          <a:ln>
            <a:noFill/>
          </a:ln>
        </p:spPr>
      </p:pic>
      <p:pic>
        <p:nvPicPr>
          <p:cNvPr id="118" name="Google Shape;118;p22"/>
          <p:cNvPicPr preferRelativeResize="0"/>
          <p:nvPr/>
        </p:nvPicPr>
        <p:blipFill rotWithShape="1">
          <a:blip r:embed="rId4">
            <a:alphaModFix/>
          </a:blip>
          <a:srcRect t="9966"/>
          <a:stretch/>
        </p:blipFill>
        <p:spPr>
          <a:xfrm>
            <a:off x="4082700" y="3294450"/>
            <a:ext cx="2606476" cy="3519603"/>
          </a:xfrm>
          <a:prstGeom prst="rect">
            <a:avLst/>
          </a:prstGeom>
          <a:noFill/>
          <a:ln>
            <a:noFill/>
          </a:ln>
        </p:spPr>
      </p:pic>
      <p:pic>
        <p:nvPicPr>
          <p:cNvPr id="119" name="Google Shape;119;p22"/>
          <p:cNvPicPr preferRelativeResize="0"/>
          <p:nvPr/>
        </p:nvPicPr>
        <p:blipFill rotWithShape="1">
          <a:blip r:embed="rId5">
            <a:alphaModFix/>
          </a:blip>
          <a:srcRect t="9966"/>
          <a:stretch/>
        </p:blipFill>
        <p:spPr>
          <a:xfrm>
            <a:off x="6949575" y="3294450"/>
            <a:ext cx="2606447" cy="3519603"/>
          </a:xfrm>
          <a:prstGeom prst="rect">
            <a:avLst/>
          </a:prstGeom>
          <a:noFill/>
          <a:ln>
            <a:noFill/>
          </a:ln>
        </p:spPr>
      </p:pic>
      <p:cxnSp>
        <p:nvCxnSpPr>
          <p:cNvPr id="120" name="Google Shape;120;p22"/>
          <p:cNvCxnSpPr/>
          <p:nvPr/>
        </p:nvCxnSpPr>
        <p:spPr>
          <a:xfrm>
            <a:off x="1215825" y="3044250"/>
            <a:ext cx="8300100" cy="48000"/>
          </a:xfrm>
          <a:prstGeom prst="straightConnector1">
            <a:avLst/>
          </a:prstGeom>
          <a:noFill/>
          <a:ln w="19050" cap="flat" cmpd="sng">
            <a:solidFill>
              <a:srgbClr val="C0A358"/>
            </a:solidFill>
            <a:prstDash val="solid"/>
            <a:round/>
            <a:headEnd type="none" w="med" len="med"/>
            <a:tailEnd type="none" w="med" len="med"/>
          </a:ln>
        </p:spPr>
      </p:cxnSp>
      <p:cxnSp>
        <p:nvCxnSpPr>
          <p:cNvPr id="121" name="Google Shape;121;p22"/>
          <p:cNvCxnSpPr/>
          <p:nvPr/>
        </p:nvCxnSpPr>
        <p:spPr>
          <a:xfrm>
            <a:off x="1235888" y="7016250"/>
            <a:ext cx="8300100" cy="48000"/>
          </a:xfrm>
          <a:prstGeom prst="straightConnector1">
            <a:avLst/>
          </a:prstGeom>
          <a:noFill/>
          <a:ln w="19050" cap="flat" cmpd="sng">
            <a:solidFill>
              <a:srgbClr val="C0A358"/>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683</Words>
  <Application>Microsoft Macintosh PowerPoint</Application>
  <PresentationFormat>Custom</PresentationFormat>
  <Paragraphs>34</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Lato</vt:lpstr>
      <vt:lpstr>Arial</vt:lpstr>
      <vt:lpstr>Simple Light</vt:lpstr>
      <vt:lpstr>An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Backsberg Premium Range</vt:lpstr>
      <vt:lpstr>Backsberg Black Label Range</vt:lpstr>
      <vt:lpstr>Backsberg Family Reserve</vt:lpstr>
      <vt:lpstr>Backsberg Kosher Range</vt:lpstr>
      <vt:lpstr>PowerPoint Presentation</vt:lpstr>
      <vt:lpstr>Contact us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dc:title>
  <cp:lastModifiedBy>Microsoft Office User</cp:lastModifiedBy>
  <cp:revision>2</cp:revision>
  <dcterms:modified xsi:type="dcterms:W3CDTF">2020-11-12T19:15:54Z</dcterms:modified>
</cp:coreProperties>
</file>